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9" r:id="rId2"/>
    <p:sldMasterId id="2147483734" r:id="rId3"/>
  </p:sldMasterIdLst>
  <p:notesMasterIdLst>
    <p:notesMasterId r:id="rId23"/>
  </p:notesMasterIdLst>
  <p:sldIdLst>
    <p:sldId id="283" r:id="rId4"/>
    <p:sldId id="284" r:id="rId5"/>
    <p:sldId id="288" r:id="rId6"/>
    <p:sldId id="286" r:id="rId7"/>
    <p:sldId id="278" r:id="rId8"/>
    <p:sldId id="262" r:id="rId9"/>
    <p:sldId id="260" r:id="rId10"/>
    <p:sldId id="261" r:id="rId11"/>
    <p:sldId id="263" r:id="rId12"/>
    <p:sldId id="281" r:id="rId13"/>
    <p:sldId id="264" r:id="rId14"/>
    <p:sldId id="287" r:id="rId15"/>
    <p:sldId id="265" r:id="rId16"/>
    <p:sldId id="280" r:id="rId17"/>
    <p:sldId id="266" r:id="rId18"/>
    <p:sldId id="267" r:id="rId19"/>
    <p:sldId id="268" r:id="rId20"/>
    <p:sldId id="282" r:id="rId21"/>
    <p:sldId id="28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Dworman" initials="LD"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96" autoAdjust="0"/>
    <p:restoredTop sz="81013" autoAdjust="0"/>
  </p:normalViewPr>
  <p:slideViewPr>
    <p:cSldViewPr snapToGrid="0">
      <p:cViewPr varScale="1">
        <p:scale>
          <a:sx n="113" d="100"/>
          <a:sy n="113" d="100"/>
        </p:scale>
        <p:origin x="10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8A25E439-1530-48C6-8969-6DA4F34F7868}" type="datetimeFigureOut">
              <a:rPr lang="en-US" smtClean="0"/>
              <a:pPr rtl="1"/>
              <a:t>10/5/2017</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90DE82CF-111A-48C3-9B62-44A2FA92CA0D}" type="slidenum">
              <a:rPr lang="en-US" smtClean="0"/>
              <a:pPr/>
              <a:t>‹#›</a:t>
            </a:fld>
            <a:endParaRPr lang="ar-SA"/>
          </a:p>
        </p:txBody>
      </p:sp>
    </p:spTree>
    <p:extLst>
      <p:ext uri="{BB962C8B-B14F-4D97-AF65-F5344CB8AC3E}">
        <p14:creationId xmlns:p14="http://schemas.microsoft.com/office/powerpoint/2010/main" val="1856163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b="1" dirty="0">
                <a:latin typeface="Arial"/>
                <a:cs typeface="Arial"/>
              </a:rPr>
              <a:t>ملاحظة:  هذه شريحة غلاف فقط - فهي ليست جزءاً من الشرائح المرقمة في دليل الميسر.  </a:t>
            </a:r>
          </a:p>
          <a:p>
            <a:pPr rtl="1" eaLnBrk="1" hangingPunct="1">
              <a:spcBef>
                <a:spcPct val="0"/>
              </a:spcBef>
            </a:pPr>
            <a:endParaRPr lang="ar-SA" dirty="0"/>
          </a:p>
        </p:txBody>
      </p:sp>
      <p:sp>
        <p:nvSpPr>
          <p:cNvPr id="33796" name="Slide Number Placeholder 3"/>
          <p:cNvSpPr>
            <a:spLocks noGrp="1"/>
          </p:cNvSpPr>
          <p:nvPr>
            <p:ph type="sldNum" sz="quarter" idx="5"/>
          </p:nvPr>
        </p:nvSpPr>
        <p:spPr bwMode="auto">
          <a:noFill/>
          <a:ln>
            <a:miter lim="800000"/>
            <a:headEnd/>
            <a:tailEnd/>
          </a:ln>
        </p:spPr>
        <p:txBody>
          <a:bodyPr/>
          <a:lstStyle/>
          <a:p>
            <a:pPr rtl="1"/>
            <a:fld id="{30B3F150-9971-454D-A5E5-CF038905C0C8}"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3433391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smtClean="0">
                <a:latin typeface="Arial"/>
                <a:cs typeface="Arial"/>
              </a:rPr>
              <a:t>دعونا ننقسم إلى مجموعات صغيرة (5 أفراد أو أقل) لممارسة تحديد أي من المجالات الأربعة - السلامة والصحة والخدمات النفسية والاجتماعية والخدمات القانونية/خدمات العدالة - حيث قد تكون للناجي/الناجية احتياجات بشأنها على أساس التقييم الخاص بك. </a:t>
            </a:r>
          </a:p>
          <a:p>
            <a:pPr rtl="1"/>
            <a:endParaRPr lang="ar-SA" baseline="0" dirty="0"/>
          </a:p>
          <a:p>
            <a:pPr algn="r" rtl="1"/>
            <a:r>
              <a:rPr lang="ar-SA" sz="1200" b="1" kern="1200" dirty="0" smtClean="0">
                <a:solidFill>
                  <a:schemeClr val="tx1"/>
                </a:solidFill>
                <a:effectLst/>
                <a:latin typeface="+mn-lt"/>
                <a:ea typeface="+mn-ea"/>
                <a:cs typeface="+mn-cs"/>
              </a:rPr>
              <a:t>**قم بتوزيع النشرة 13.1 رسم خريطة الاحتياجات**</a:t>
            </a:r>
            <a:r>
              <a:rPr lang="ar-SA" sz="1200" kern="1200" dirty="0" smtClean="0">
                <a:solidFill>
                  <a:schemeClr val="tx1"/>
                </a:solidFill>
                <a:effectLst/>
                <a:latin typeface="+mn-lt"/>
                <a:ea typeface="+mn-ea"/>
                <a:cs typeface="+mn-cs"/>
              </a:rPr>
              <a:t> اقرأوا، كمجموعة، دراسة الحالة المقدمة. ثم، اقض حوالي 10 دقائق لمناقشة الاحتياجات ووضعها في المجال الذي تعتقد أنها تنتمي إليه على خريطة الاحتياجات. تذكر أن الحاجة قد تندرج ضمن أكثر من فئة واحدة. ثم سنجتمع مرة أخرى للمناقشة كمجموعة.</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10</a:t>
            </a:fld>
            <a:endParaRPr lang="ar-SA"/>
          </a:p>
        </p:txBody>
      </p:sp>
    </p:spTree>
    <p:extLst>
      <p:ext uri="{BB962C8B-B14F-4D97-AF65-F5344CB8AC3E}">
        <p14:creationId xmlns:p14="http://schemas.microsoft.com/office/powerpoint/2010/main" val="31523226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فور الانتهاء من مناقشة كل حاجة من الحاجات بتعمق واختيار التدخلات والخدمات المناسبة لتلبية تلك الاحتياجات، سوف تحتاج إلى إكمال خطة السلامة مع الناجي/الناجية. خطة السلامة هي تدخل يساعد الناجين/الناجيات على تحليل مخاطر الضرر في حياتهم/حياتهن والتخطيط لكيفية الحد من تلك المخاطر. من خلال وضع خطة سلامة، نحن لا نقترح بأي حال من الأحوال أن الناجي/الناجية يتحكم/تتحكم في وقت ومكان تعرضه/تعرضها للعنف - كرر مع الشخص أن العنف ليس ذنبه/ذنبها.  قد تقلل خطط السلامة من احتمال تعرضه/تعرضها للأذى، وتتطلب كل خطة نهجاً فردياً. </a:t>
            </a:r>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a:p>
            <a:pPr algn="r" rtl="1"/>
            <a:r>
              <a:rPr lang="ar-SA" sz="1200" b="1" kern="1200" dirty="0">
                <a:solidFill>
                  <a:schemeClr val="tx1"/>
                </a:solidFill>
                <a:latin typeface="Arial"/>
                <a:cs typeface="Arial"/>
              </a:rPr>
              <a:t>أنظمة وإستراتيجيات السلامة والدعم الحالية للشخص</a:t>
            </a:r>
            <a:endParaRPr lang="ar-SA" sz="1200" kern="1200" dirty="0">
              <a:solidFill>
                <a:schemeClr val="tx1"/>
              </a:solidFill>
              <a:latin typeface="Arial"/>
              <a:ea typeface="Arial"/>
              <a:cs typeface="Arial"/>
            </a:endParaRPr>
          </a:p>
          <a:p>
            <a:pPr lvl="0" algn="r" rtl="1">
              <a:buFont typeface="Arial" pitchFamily="34" charset="0"/>
              <a:buChar char="•"/>
            </a:pPr>
            <a:r>
              <a:rPr lang="ar-SA" sz="1200" kern="1200" dirty="0">
                <a:solidFill>
                  <a:schemeClr val="tx1"/>
                </a:solidFill>
                <a:latin typeface="Arial"/>
                <a:cs typeface="Arial"/>
              </a:rPr>
              <a:t>  حدد ما كان يفعله الناجي/الناجية منذ وقوع الحادث ليظل آمناً/آمنةً من المعتدي أو الآخرين الذين قد يقومون بإيذائه. ناقش ما إذا كان ما يفعل/تفعل  شيئاً يمكنه/يمكنها الاستمرار في فعله وحدد الموارد أو الدعم الذي قد يحتاجه/تحتاجه للاستمرار في استخدام هذه الإستراتيجيات.</a:t>
            </a:r>
          </a:p>
          <a:p>
            <a:pPr lvl="0" rtl="1"/>
            <a:endParaRPr lang="ar-SA" sz="1200" kern="1200" dirty="0">
              <a:solidFill>
                <a:schemeClr val="tx1"/>
              </a:solidFill>
              <a:latin typeface="Arial"/>
              <a:ea typeface="Arial"/>
              <a:cs typeface="Arial"/>
            </a:endParaRPr>
          </a:p>
          <a:p>
            <a:pPr lvl="0" algn="r" rtl="1">
              <a:buFont typeface="Arial" pitchFamily="34" charset="0"/>
              <a:buChar char="•"/>
            </a:pPr>
            <a:r>
              <a:rPr lang="ar-SA" sz="1200" kern="1200" dirty="0">
                <a:solidFill>
                  <a:schemeClr val="tx1"/>
                </a:solidFill>
                <a:latin typeface="Arial"/>
                <a:cs typeface="Arial"/>
              </a:rPr>
              <a:t>  إذا كانت هناك أماكن محددة غير آمنة، فناقش ما إذا كانت هناك إستراتيجيات لتجنب هذه</a:t>
            </a:r>
            <a:r>
              <a:rPr lang="ar-SA" smtClean="0">
                <a:latin typeface="Arial"/>
                <a:cs typeface="Arial"/>
              </a:rPr>
              <a:t> </a:t>
            </a:r>
            <a:r>
              <a:rPr lang="ar-SA" sz="1200" kern="1200" dirty="0">
                <a:solidFill>
                  <a:schemeClr val="tx1"/>
                </a:solidFill>
                <a:latin typeface="Arial"/>
                <a:cs typeface="Arial"/>
              </a:rPr>
              <a:t>الأماكن لتخفيف المخاطر ذات الصلة (مثل وجود صديق أو أحد أفراد الأسرة معه/معها).</a:t>
            </a:r>
          </a:p>
          <a:p>
            <a:pPr lvl="0" rtl="1"/>
            <a:endParaRPr lang="ar-SA" sz="1200" kern="1200" dirty="0">
              <a:solidFill>
                <a:schemeClr val="tx1"/>
              </a:solidFill>
              <a:latin typeface="Arial"/>
              <a:ea typeface="Arial"/>
              <a:cs typeface="Arial"/>
            </a:endParaRPr>
          </a:p>
          <a:p>
            <a:pPr algn="r" rtl="1"/>
            <a:r>
              <a:rPr lang="ar-SA" sz="1200" kern="1200" dirty="0">
                <a:solidFill>
                  <a:schemeClr val="tx1"/>
                </a:solidFill>
                <a:latin typeface="Arial"/>
                <a:cs typeface="Arial"/>
              </a:rPr>
              <a:t>ناقش أنظمة الدعم الأخرى التي قد تكون لدى الشخص—أفراد الأسرة، أعضاء المجتمع،</a:t>
            </a:r>
            <a:r>
              <a:rPr lang="ar-SA" smtClean="0">
                <a:latin typeface="Arial"/>
                <a:cs typeface="Arial"/>
              </a:rPr>
              <a:t> </a:t>
            </a:r>
            <a:r>
              <a:rPr lang="ar-SA" sz="1200" kern="1200" dirty="0">
                <a:solidFill>
                  <a:schemeClr val="tx1"/>
                </a:solidFill>
                <a:latin typeface="Arial"/>
                <a:cs typeface="Arial"/>
              </a:rPr>
              <a:t>قادة المجتمع—وكيف يمكن</a:t>
            </a:r>
            <a:r>
              <a:rPr lang="ar-SA" smtClean="0">
                <a:latin typeface="Arial"/>
                <a:cs typeface="Arial"/>
              </a:rPr>
              <a:t> </a:t>
            </a:r>
            <a:r>
              <a:rPr lang="ar-SA" sz="1200" kern="1200" dirty="0">
                <a:solidFill>
                  <a:schemeClr val="tx1"/>
                </a:solidFill>
                <a:latin typeface="Arial"/>
                <a:cs typeface="Arial"/>
              </a:rPr>
              <a:t>أن يعتمد/تعتمد عليهم للسلامة والحماية. هل هناك أعضاء أسرة</a:t>
            </a:r>
            <a:r>
              <a:rPr lang="ar-SA" smtClean="0">
                <a:latin typeface="Arial"/>
                <a:cs typeface="Arial"/>
              </a:rPr>
              <a:t> </a:t>
            </a:r>
            <a:r>
              <a:rPr lang="ar-SA" sz="1200" kern="1200" dirty="0">
                <a:solidFill>
                  <a:schemeClr val="tx1"/>
                </a:solidFill>
                <a:latin typeface="Arial"/>
                <a:cs typeface="Arial"/>
              </a:rPr>
              <a:t>لم يتواصل/تتواصل معهم مؤخراً ولكن يمكن أن يعاود/تعاود  التواصل معهم؟ هل يعلم الآخرون</a:t>
            </a:r>
            <a:r>
              <a:rPr lang="ar-SA" smtClean="0">
                <a:latin typeface="Arial"/>
                <a:cs typeface="Arial"/>
              </a:rPr>
              <a:t> </a:t>
            </a:r>
            <a:r>
              <a:rPr lang="ar-SA" sz="1200" kern="1200" dirty="0">
                <a:solidFill>
                  <a:schemeClr val="tx1"/>
                </a:solidFill>
                <a:latin typeface="Arial"/>
                <a:cs typeface="Arial"/>
              </a:rPr>
              <a:t>بشأن ما حدث؟ هل سيكونون داعمين ويساعدون في حماية الشخص إذا علموا بما حدث؟</a:t>
            </a:r>
          </a:p>
          <a:p>
            <a:pPr lvl="0" rtl="1">
              <a:buFont typeface="Arial" pitchFamily="34" charset="0"/>
              <a:buChar char="•"/>
            </a:pPr>
            <a:endParaRPr lang="ar-SA" sz="1200" kern="1200" dirty="0">
              <a:solidFill>
                <a:schemeClr val="tx1"/>
              </a:solidFill>
              <a:latin typeface="Arial"/>
              <a:ea typeface="Arial"/>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على سبيل المثال، إذا كان زوج إحدى النساء يعتدي عليها باستمرار عند عودته إلى المنزل في وقت متأخر من الليل، فقد ترغب في وجود صديقة أو أحد أفراد الأسرة خلال تلك الأوقات. في النهاية، سترغب في تحديد الأشخاص والأماكن الآمنة مع الناجي/الناجية التي يمكنه الذهاب إليها في حالات الطوارئ. سيتم توثيق خطة السلامة لكي تكون هناك بالفعل خطة موضوعة من قبل لأوقات الأزمات؛ وسيزيد هذا من سلامة الناجية في تلك الأوقات نظراً لأنها ستتمكن من التصرف بسرعة ودون تدخل العاطفة واستجابة المواجهة/الهروب/ الجمود التي تحدث عادة في حالات الأزمات.</a:t>
            </a:r>
          </a:p>
          <a:p>
            <a:pPr lvl="0" rtl="1">
              <a:buFont typeface="Arial" pitchFamily="34" charset="0"/>
              <a:buChar char="•"/>
            </a:pPr>
            <a:endParaRPr lang="ar-SA" sz="1200" kern="1200" dirty="0">
              <a:solidFill>
                <a:schemeClr val="tx1"/>
              </a:solidFill>
              <a:latin typeface="Arial"/>
              <a:ea typeface="Arial"/>
              <a:cs typeface="Arial"/>
            </a:endParaRPr>
          </a:p>
          <a:p>
            <a:pPr rtl="1"/>
            <a:endParaRPr lang="ar-SA" sz="1200" b="1" kern="1200" dirty="0">
              <a:solidFill>
                <a:schemeClr val="tx1"/>
              </a:solidFill>
              <a:latin typeface="Arial"/>
              <a:ea typeface="Arial"/>
              <a:cs typeface="Arial"/>
            </a:endParaRPr>
          </a:p>
          <a:p>
            <a:pPr algn="r" rtl="1"/>
            <a:r>
              <a:rPr lang="ar-SA" sz="1200" b="1" kern="1200" dirty="0">
                <a:solidFill>
                  <a:schemeClr val="tx1"/>
                </a:solidFill>
                <a:latin typeface="Arial"/>
                <a:cs typeface="Arial"/>
              </a:rPr>
              <a:t>الموارد الأخرى التي قد تكون متاحة أو قيد التعبئة</a:t>
            </a:r>
            <a:endParaRPr lang="ar-SA" sz="1200" kern="1200" dirty="0">
              <a:solidFill>
                <a:schemeClr val="tx1"/>
              </a:solidFill>
              <a:latin typeface="Arial"/>
              <a:ea typeface="Arial"/>
              <a:cs typeface="Arial"/>
            </a:endParaRPr>
          </a:p>
          <a:p>
            <a:pPr lvl="0" algn="r" rtl="1"/>
            <a:r>
              <a:rPr lang="ar-SA" sz="1200" kern="1200" dirty="0">
                <a:solidFill>
                  <a:schemeClr val="tx1"/>
                </a:solidFill>
                <a:latin typeface="Arial"/>
                <a:cs typeface="Arial"/>
              </a:rPr>
              <a:t>إذا لم يكن للناجية نظام دعم أو إستراتيجيات مساعدة قائمة، فناقش الموارد الأخرى</a:t>
            </a:r>
          </a:p>
          <a:p>
            <a:pPr algn="r" rtl="1"/>
            <a:r>
              <a:rPr lang="ar-SA" sz="1200" kern="1200" dirty="0">
                <a:solidFill>
                  <a:schemeClr val="tx1"/>
                </a:solidFill>
                <a:latin typeface="Arial"/>
                <a:cs typeface="Arial"/>
              </a:rPr>
              <a:t>التي قد تكون متاحة له في المجتمع. على سبيل المثال:</a:t>
            </a:r>
          </a:p>
          <a:p>
            <a:pPr lvl="0" algn="r" rtl="1"/>
            <a:r>
              <a:rPr lang="ar-SA" sz="1200" kern="1200" dirty="0">
                <a:solidFill>
                  <a:schemeClr val="tx1"/>
                </a:solidFill>
                <a:latin typeface="Arial"/>
                <a:cs typeface="Arial"/>
              </a:rPr>
              <a:t>هل حماية الشرطة خيار آمن؟ (سيعتمد هذا على العديد من العوامل، مثل السياق وقدرة</a:t>
            </a:r>
          </a:p>
          <a:p>
            <a:pPr algn="r" rtl="1"/>
            <a:r>
              <a:rPr lang="ar-SA" sz="1200" kern="1200" dirty="0">
                <a:solidFill>
                  <a:schemeClr val="tx1"/>
                </a:solidFill>
                <a:latin typeface="Arial"/>
                <a:cs typeface="Arial"/>
              </a:rPr>
              <a:t>الشرطة وهوية الناجي/الناجية وهوية الجاني وتجربة الشخص السابقة مع الشرطة).</a:t>
            </a:r>
          </a:p>
          <a:p>
            <a:pPr lvl="0" algn="r" rtl="1"/>
            <a:r>
              <a:rPr lang="ar-SA" sz="1200" kern="1200" dirty="0">
                <a:solidFill>
                  <a:schemeClr val="tx1"/>
                </a:solidFill>
                <a:latin typeface="Arial"/>
                <a:cs typeface="Arial"/>
              </a:rPr>
              <a:t>في حالة الطوارئ، هل هناك مستشفى أو مستوصف صحي يمكن للشخص الوصول إليه بسهولة كمساحة</a:t>
            </a:r>
          </a:p>
          <a:p>
            <a:pPr algn="r" rtl="1"/>
            <a:r>
              <a:rPr lang="ar-SA" sz="1200" kern="1200" dirty="0">
                <a:solidFill>
                  <a:schemeClr val="tx1"/>
                </a:solidFill>
                <a:latin typeface="Arial"/>
                <a:cs typeface="Arial"/>
              </a:rPr>
              <a:t>آمنة مؤقتة؟</a:t>
            </a:r>
          </a:p>
          <a:p>
            <a:pPr lvl="0" algn="r" rtl="1"/>
            <a:r>
              <a:rPr lang="ar-SA" sz="1200" kern="1200" dirty="0">
                <a:solidFill>
                  <a:schemeClr val="tx1"/>
                </a:solidFill>
                <a:latin typeface="Arial"/>
                <a:cs typeface="Arial"/>
              </a:rPr>
              <a:t>هل هناك مكان عام أو خاص يمكن للشخص الذهاب إليه كمساحة آمنة مؤقتة (مثال:</a:t>
            </a:r>
          </a:p>
          <a:p>
            <a:pPr algn="r" rtl="1"/>
            <a:r>
              <a:rPr lang="ar-SA" sz="1200" kern="1200" dirty="0">
                <a:solidFill>
                  <a:schemeClr val="tx1"/>
                </a:solidFill>
                <a:latin typeface="Arial"/>
                <a:cs typeface="Arial"/>
              </a:rPr>
              <a:t>سوق، دار عبادة)؟</a:t>
            </a:r>
          </a:p>
          <a:p>
            <a:pPr lvl="0" algn="r" rtl="1"/>
            <a:r>
              <a:rPr lang="ar-SA" sz="1200" kern="1200" dirty="0">
                <a:solidFill>
                  <a:schemeClr val="tx1"/>
                </a:solidFill>
                <a:latin typeface="Arial"/>
                <a:cs typeface="Arial"/>
              </a:rPr>
              <a:t>هل متاح للشخص إمكانية وصول إلى هاتف يمكنه استخدامه للاتصال بشخص ما للحصول على المساعدة؟</a:t>
            </a:r>
          </a:p>
          <a:p>
            <a:pPr rtl="1"/>
            <a:endParaRPr lang="ar-SA" sz="1200" b="1" kern="1200" dirty="0">
              <a:solidFill>
                <a:schemeClr val="tx1"/>
              </a:solidFill>
              <a:latin typeface="Arial"/>
              <a:ea typeface="Arial"/>
              <a:cs typeface="Arial"/>
            </a:endParaRPr>
          </a:p>
          <a:p>
            <a:pPr algn="r" rtl="1"/>
            <a:r>
              <a:rPr lang="ar-SA" sz="1200" b="1" kern="1200" dirty="0">
                <a:solidFill>
                  <a:schemeClr val="tx1"/>
                </a:solidFill>
                <a:latin typeface="Arial"/>
                <a:cs typeface="Arial"/>
              </a:rPr>
              <a:t>وكملاذ أخير، قد يرغب الناجي/الناجية في الانتقال من منزله/منزلها أو منطقته/منطقتها. </a:t>
            </a:r>
            <a:r>
              <a:rPr lang="ar-SA" sz="1200" kern="1200" dirty="0">
                <a:solidFill>
                  <a:schemeClr val="tx1"/>
                </a:solidFill>
                <a:latin typeface="Arial"/>
                <a:cs typeface="Arial"/>
              </a:rPr>
              <a:t>ينبغي أن يكون هذا دائماً</a:t>
            </a:r>
          </a:p>
          <a:p>
            <a:pPr algn="r" rtl="1"/>
            <a:r>
              <a:rPr lang="ar-SA" sz="1200" kern="1200" dirty="0">
                <a:solidFill>
                  <a:schemeClr val="tx1"/>
                </a:solidFill>
                <a:latin typeface="Arial"/>
                <a:cs typeface="Arial"/>
              </a:rPr>
              <a:t>خيار الناجي/الناجية، وألا يفرض عليه/عليها. وفي هذه الحالة، من المهم مناقشة</a:t>
            </a:r>
          </a:p>
          <a:p>
            <a:pPr algn="r" rtl="1"/>
            <a:r>
              <a:rPr lang="ar-SA" sz="1200" kern="1200" dirty="0">
                <a:solidFill>
                  <a:schemeClr val="tx1"/>
                </a:solidFill>
                <a:latin typeface="Arial"/>
                <a:cs typeface="Arial"/>
              </a:rPr>
              <a:t>خيارات وآثار الانتقال أو السكن في ملجأ أو مسكن بديل في حالات الطوارئ بشكل كامل.</a:t>
            </a:r>
          </a:p>
          <a:p>
            <a:pPr algn="r" rtl="1"/>
            <a:r>
              <a:rPr lang="ar-SA" sz="1200" kern="1200" dirty="0">
                <a:solidFill>
                  <a:schemeClr val="tx1"/>
                </a:solidFill>
                <a:latin typeface="Arial"/>
                <a:cs typeface="Arial"/>
              </a:rPr>
              <a:t>أهم شيء هو تذكر أن الإستراتيجيات التي تناقشها مع الشخص ستكون مفيدة فقط إذا كان يمكنه تنفيذها بالفعل. فمن الأفضل دائماً أن يضع الناجي/الناجية استراتيجياته/استراتيجيتهاالخاصة. يمكنك مساعدته/مساعدتها في دراسة كيفية نجاح أفكاره/أفكارها وما الأشياء الأخرى التي قد يحتاج/تحتاجإليها لتنفيذها بشكل فعال—ولكن تقديم أفكارك إليه/إليها فيما يتعلق بما سينجح هو أمر غير مفيد. فالشخص يكون على دراية بحالته بشكل أفضل وإذا لم تصدر الإستراتيجيات عنه، فقد يوافق ببساطة على شيء ما غير عملي أو ملائم أو آمن. </a:t>
            </a:r>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يمكن توثيق خطة السلامة كجزء من خطة إجراءات الحالة أو يمكن توثيقها بشكل منفصل.  </a:t>
            </a:r>
            <a:endParaRPr lang="ar-SA" dirty="0"/>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*لمزيد من المعلومات والتفاصيل حول التخطيط للسلامة لحالات عنف الشريك، راجع الوحدة 15أ حول عنف ا الشريك* </a:t>
            </a:r>
            <a:endParaRPr lang="ar-SA" b="1" dirty="0"/>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11</a:t>
            </a:fld>
            <a:endParaRPr lang="ar-SA"/>
          </a:p>
        </p:txBody>
      </p:sp>
    </p:spTree>
    <p:extLst>
      <p:ext uri="{BB962C8B-B14F-4D97-AF65-F5344CB8AC3E}">
        <p14:creationId xmlns:p14="http://schemas.microsoft.com/office/powerpoint/2010/main" val="21227558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b="1" dirty="0">
                <a:latin typeface="Arial"/>
                <a:cs typeface="Arial"/>
              </a:rPr>
              <a:t>**باستخدام الحالة التي تضعها لنشاط استنتاج الخلاصة (إذا كنت تخطط لإجراء الوحدة 15أ حول عنف ا لشريك، استخدم حالة عنف جنسي ليتمكن المشاركون من ممارسة تخطيط السلامة في هذه الجلسة حول حالة عنف جنسي)** </a:t>
            </a:r>
            <a:endParaRPr lang="ar-SA" b="1"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12</a:t>
            </a:fld>
            <a:endParaRPr lang="ar-SA"/>
          </a:p>
        </p:txBody>
      </p:sp>
    </p:spTree>
    <p:extLst>
      <p:ext uri="{BB962C8B-B14F-4D97-AF65-F5344CB8AC3E}">
        <p14:creationId xmlns:p14="http://schemas.microsoft.com/office/powerpoint/2010/main" val="27261465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بعد إكمال خطة السلامة سترغب في مناقشة تدخلات أخرى تلزم إجراء إحالات والحصول على موافقة مطلعة من الناجي/الناجية لإيصالهم بهذه الإحالات. تتضمن الموضوعات التي تناقش: ما سيحدث كنتيجة للإحالات وفوائد ومخاطر كل تدخل وحق الناجي/الناجية في رفض أو عدم قبول أي تدخل في أية مرحلة والمعلومات التي ستتم مشاركتها في عملية الإحالة. ستقوم عندئذ بالتحديد مع الناجي/الناجية من سيكون مسؤولاً عن تسهيل التدخل أو الخدمات ووضع خطط مرافقة إذا لزم الأمر مع حماية سرية الشخص. قد يرغب بعض الناجين في أن يصاحبهم العامل الاجتماعي إلى الوكالة الأخرى للحصول على خدمات. ينبغي مناقشة هذا بدقة مع الناجي/الناجية. في بعض الأوضاع، يكون العامل الاجتماعي الخاصون بالعنف المبني على النوع الاجتماعي  مشهورين في المجتمع ولذلك حتى التصرف البسيط لاصطحاب العامل الاجتماعي لناجي/ناجية إلى منشأة طبية يثير فضول المجتمع بشكل تلقائي ويمكن أن يخرق السرية بدون قصد.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13</a:t>
            </a:fld>
            <a:endParaRPr lang="ar-SA"/>
          </a:p>
        </p:txBody>
      </p:sp>
    </p:spTree>
    <p:extLst>
      <p:ext uri="{BB962C8B-B14F-4D97-AF65-F5344CB8AC3E}">
        <p14:creationId xmlns:p14="http://schemas.microsoft.com/office/powerpoint/2010/main" val="8982168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سنقوم الآن بإجراء نشاط عن طريق إحضار نفس دراسة الحالة من نشاط خريطة الاحتياجات (</a:t>
            </a:r>
            <a:r>
              <a:rPr lang="ar-SA" b="1" baseline="0" dirty="0">
                <a:latin typeface="Arial"/>
                <a:cs typeface="Arial"/>
              </a:rPr>
              <a:t>النشرة 13.1</a:t>
            </a:r>
            <a:r>
              <a:rPr lang="ar-SA" smtClean="0">
                <a:latin typeface="Arial"/>
                <a:cs typeface="Arial"/>
              </a:rPr>
              <a:t>). في عملك اليومي، يتعين عليك تحديد الخدمات والإحالات والموارد لدعم الناجين. في هذا التمرين، ستتاح لك فرصة ممارسة تخطيط الحالة كما لو كانت حالة لديك في عملك المعتاد. سأعطي كل منكم نشرة حيث يمكنك توضيح الإحالات والخدمات في الأربع فئات – السلامة، الصحة، الخدمات النفسية والاجتماعية، الخدمات القانونية. باستخدام دراسة الحالة، قم بملء النموذج بشكل فردي استناداً إلى الخدمات التي لديك في عملك الواقعي. بعد 10 دقائق، سأطلب منك مناقشة كيف كان أمر إكمال هذا النشاط مع وضع الموارد الواقعية الخاصة بك في اعتبارك مع مجموعتك الصغيرة من التمرين السابق. استخدم الأسئلة الموجودة على الشريحة لتوجيه محادثتك.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14</a:t>
            </a:fld>
            <a:endParaRPr lang="ar-SA"/>
          </a:p>
        </p:txBody>
      </p:sp>
    </p:spTree>
    <p:extLst>
      <p:ext uri="{BB962C8B-B14F-4D97-AF65-F5344CB8AC3E}">
        <p14:creationId xmlns:p14="http://schemas.microsoft.com/office/powerpoint/2010/main" val="9891756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بمجرد تناول العامل الاجتماعي والناجي/الناجية كل حاجة خاصة بالتقييم ووضع خطة إجراءات، ينبغي على العامل الاجتماعي توثيق خطة الحالة بنموذج خطة إجراءات الحالة ثم إجراء مراجعة نهائية مع الناجي/الناجية. كذلك يكون هذا وقتاً مناسباً لضمان توقيع جميع الموافقات ذات الصلة والنماذج اللازمة. الجدول الموجود على اليمين هو عينة صغيرة لما يبدو عليه نموذج خطة إجراءات الحالة. فهي توجد في ملحقات توجيهات إدارة حالة عنف قائم على النوع الاجتماعي. </a:t>
            </a:r>
            <a:endParaRPr lang="ar-SA" dirty="0"/>
          </a:p>
          <a:p>
            <a:pPr rtl="1"/>
            <a:endParaRPr lang="ar-SA" dirty="0"/>
          </a:p>
          <a:p>
            <a:pPr algn="r" rtl="1"/>
            <a:r>
              <a:rPr lang="ar-SA" smtClean="0">
                <a:latin typeface="Arial"/>
                <a:cs typeface="Arial"/>
              </a:rPr>
              <a:t>تذكر أنه يجب تخزين جميع الوثائق الكتابية بشكل آمن في خزائن مغلقة، وينبغي استخدام نظام ترميز إن أمكن لإضافة طبقة من الحماية إضافية.</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15</a:t>
            </a:fld>
            <a:endParaRPr lang="ar-SA"/>
          </a:p>
        </p:txBody>
      </p:sp>
    </p:spTree>
    <p:extLst>
      <p:ext uri="{BB962C8B-B14F-4D97-AF65-F5344CB8AC3E}">
        <p14:creationId xmlns:p14="http://schemas.microsoft.com/office/powerpoint/2010/main" val="7565184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الخطوة الأخيرة في تخطيط إجراءات الحالة مع الناجي/الناجية هي التخطيط لعقد اجتماع لمتابعة قدرته/قدرتها على الوصول إلى الخدمات أو التدخلات أو التحديات التي واجهها/واجهتها في ذلك. ستحتاج إلى أن تكون دقيقاً للغاية فيما يتعلق بمكان عقد الاجتماع وموعده وتحديد وقت ومكان سيكون آمناً وملائماً للناجي/الناجية. ولإجراء ذلك، يمكنك استكشاف خيارات أخرى معه مثل: تحديد موعد للقدوم إلى مركز الاستشارات أو مقابلة الشخص في مكتب مقدم خدمة آخر أو زيارة الشخص في منزله (إذا اتقفت على أنه من الآمن القيام بذلك ولدى برنامجك إمكانية القيام به) أو الاتصال بالشخص عن طريق الهاتف (إذا اتفقتما على أنه من الآمن القيام بذلك). وكما هو الحال مع جميع الاجتماعات مع ناجي/ناجية، من المهم مناقشة سلامته/سلامتهافي كل من الخيارات ومناقشة العقبات (مادية أو معنوية) التي قد تمنع أو تعيق حصوله/حصولها على موعد متابعة. ينبغي عليك كذلك مناقشة الإجراءات التي قد يرغب/ترغب في اتخاذها إذا فوت/فوتت موعداً في المستقبل.</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16</a:t>
            </a:fld>
            <a:endParaRPr lang="ar-SA"/>
          </a:p>
        </p:txBody>
      </p:sp>
    </p:spTree>
    <p:extLst>
      <p:ext uri="{BB962C8B-B14F-4D97-AF65-F5344CB8AC3E}">
        <p14:creationId xmlns:p14="http://schemas.microsoft.com/office/powerpoint/2010/main" val="3680701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في النهاية، إذا حدثت أي مشكلات على مدار التقييم الخاص بك وتخطيطك للإجراءات بخصوص المخاوف العاجلة المتعلقة بالسلامة، تأكد من مناقشة هذه المشكلات مع المشرف الخاص بك قبل إنهائك لجلسة تخطيط إجراءات الحالة مع المشرف. سلامة الناجي/الناجية هي مهمة دائماً.</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17</a:t>
            </a:fld>
            <a:endParaRPr lang="ar-SA"/>
          </a:p>
        </p:txBody>
      </p:sp>
    </p:spTree>
    <p:extLst>
      <p:ext uri="{BB962C8B-B14F-4D97-AF65-F5344CB8AC3E}">
        <p14:creationId xmlns:p14="http://schemas.microsoft.com/office/powerpoint/2010/main" val="6090148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**توزيع النشرة 13.3 استنتاج الخلاصة**</a:t>
            </a:r>
          </a:p>
          <a:p>
            <a:pPr rtl="1"/>
            <a:endParaRPr lang="ar-SA" b="1" baseline="0" dirty="0"/>
          </a:p>
          <a:p>
            <a:pPr algn="r" rtl="1"/>
            <a:r>
              <a:rPr lang="ar-SA" smtClean="0">
                <a:latin typeface="Arial"/>
                <a:cs typeface="Arial"/>
              </a:rPr>
              <a:t>والآن دعنا نستنتج الخلاصة. كونوا مجموعات صغيرة. سأوزع على كل مجموعة حزمة من البطاقات تحتوي على خطوات متنوعة من عملية تخطيط الحالة. لا تنظروا إلى البطاقات بعد! سأعطي مجموعتكم كذلك دراسة حالة لسيناريو مع ناجٍ/ناجية. اقرأوا دراسة الحالة، كمجموعة. سأترك للجميع 3 دقائق لقراءتها. بمجرد قراءة الجميع لدراسة الحالة، ستكون لديكم ثلاث دقائق لوضع البطاقات التي أعطيتها لكم في الترتيب الصحيح استناداً إلى المعلومات المقدمة. فقط تذكروا، قد لا تستخدمون جميع البطاقات أو قد يلزم استخدام بعض الخطوات لأكثر من مرة. ثم سنناقش الأمر كمجموعة.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18</a:t>
            </a:fld>
            <a:endParaRPr lang="ar-SA"/>
          </a:p>
        </p:txBody>
      </p:sp>
    </p:spTree>
    <p:extLst>
      <p:ext uri="{BB962C8B-B14F-4D97-AF65-F5344CB8AC3E}">
        <p14:creationId xmlns:p14="http://schemas.microsoft.com/office/powerpoint/2010/main" val="35538982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algn="r" rtl="1" eaLnBrk="1" hangingPunct="1">
              <a:spcBef>
                <a:spcPct val="0"/>
              </a:spcBef>
              <a:defRPr/>
            </a:pPr>
            <a:r>
              <a:rPr lang="ar-SA" b="1" dirty="0">
                <a:latin typeface="Arial"/>
                <a:cs typeface="Arial"/>
              </a:rPr>
              <a:t>**مراجعة الرسائل الرئيسية من الجلسة.**</a:t>
            </a:r>
            <a:endParaRPr lang="ar-SA" b="1" dirty="0"/>
          </a:p>
          <a:p>
            <a:pPr rtl="1" eaLnBrk="1" hangingPunct="1">
              <a:spcBef>
                <a:spcPct val="0"/>
              </a:spcBef>
              <a:defRPr/>
            </a:pPr>
            <a:endParaRPr lang="ar-SA" dirty="0"/>
          </a:p>
          <a:p>
            <a:pPr algn="r" rtl="1" eaLnBrk="1" hangingPunct="1">
              <a:spcBef>
                <a:spcPct val="0"/>
              </a:spcBef>
              <a:defRPr/>
            </a:pPr>
            <a:r>
              <a:rPr lang="ar-SA" dirty="0" smtClean="0">
                <a:latin typeface="Arial"/>
                <a:cs typeface="Arial"/>
              </a:rPr>
              <a:t>نشكركم جميعاً على وقتكم واهتمامكم ومشاركتكم. قبل أن ننتهي، أود إتاحة المجال لأية أسئلة أو مخاوف أو أفكار قد تكون لديكم. </a:t>
            </a:r>
          </a:p>
          <a:p>
            <a:pPr rtl="1" eaLnBrk="1" hangingPunct="1">
              <a:spcBef>
                <a:spcPct val="0"/>
              </a:spcBef>
              <a:defRPr/>
            </a:pPr>
            <a:endParaRPr lang="ar-SA" dirty="0"/>
          </a:p>
          <a:p>
            <a:pPr algn="r" rtl="1" eaLnBrk="1" fontAlgn="auto" hangingPunct="1">
              <a:spcBef>
                <a:spcPts val="0"/>
              </a:spcBef>
              <a:spcAft>
                <a:spcPts val="0"/>
              </a:spcAft>
              <a:defRPr/>
            </a:pPr>
            <a:r>
              <a:rPr lang="ar-SA" b="1">
                <a:latin typeface="Arial"/>
                <a:cs typeface="Arial"/>
              </a:rPr>
              <a:t> </a:t>
            </a:r>
            <a:r>
              <a:rPr lang="ar-SA" sz="1200" b="1" kern="1200" smtClean="0">
                <a:solidFill>
                  <a:schemeClr val="tx1"/>
                </a:solidFill>
                <a:effectLst/>
                <a:latin typeface="+mn-lt"/>
                <a:ea typeface="+mn-ea"/>
                <a:cs typeface="+mn-cs"/>
              </a:rPr>
              <a:t>*أسئلة تحفيزية، حسب الحاجة:</a:t>
            </a:r>
            <a:endParaRPr lang="ar-SA" b="1" dirty="0">
              <a:latin typeface="Arial"/>
              <a:cs typeface="Arial"/>
            </a:endParaRPr>
          </a:p>
          <a:p>
            <a:pPr rtl="1" eaLnBrk="1" fontAlgn="auto" hangingPunct="1">
              <a:spcBef>
                <a:spcPts val="0"/>
              </a:spcBef>
              <a:spcAft>
                <a:spcPts val="0"/>
              </a:spcAft>
              <a:defRPr/>
            </a:pPr>
            <a:endParaRPr lang="ar-SA" dirty="0"/>
          </a:p>
          <a:p>
            <a:pPr algn="r" rtl="1" eaLnBrk="1" fontAlgn="auto" hangingPunct="1">
              <a:spcBef>
                <a:spcPts val="0"/>
              </a:spcBef>
              <a:spcAft>
                <a:spcPts val="0"/>
              </a:spcAft>
              <a:defRPr/>
            </a:pPr>
            <a:r>
              <a:rPr lang="ar-SA" dirty="0" smtClean="0">
                <a:latin typeface="Arial"/>
                <a:cs typeface="Arial"/>
              </a:rPr>
              <a:t>- كيف وجدت هذه الجلسة؟ </a:t>
            </a:r>
          </a:p>
          <a:p>
            <a:pPr marL="171450" indent="-171450" algn="r" rtl="1" eaLnBrk="1" fontAlgn="auto" hangingPunct="1">
              <a:spcBef>
                <a:spcPts val="0"/>
              </a:spcBef>
              <a:spcAft>
                <a:spcPts val="0"/>
              </a:spcAft>
              <a:buFontTx/>
              <a:buChar char="-"/>
              <a:defRPr/>
            </a:pPr>
            <a:r>
              <a:rPr lang="ar-SA" dirty="0" smtClean="0">
                <a:latin typeface="Arial"/>
                <a:cs typeface="Arial"/>
              </a:rPr>
              <a:t>ما الذي كان سهلاً؟ ما الذي كان صعباً؟ </a:t>
            </a:r>
          </a:p>
          <a:p>
            <a:pPr marL="171450" indent="-171450" algn="r" rtl="1" eaLnBrk="1" fontAlgn="auto" hangingPunct="1">
              <a:spcBef>
                <a:spcPts val="0"/>
              </a:spcBef>
              <a:spcAft>
                <a:spcPts val="0"/>
              </a:spcAft>
              <a:buFontTx/>
              <a:buChar char="-"/>
              <a:defRPr/>
            </a:pPr>
            <a:r>
              <a:rPr lang="ar-SA" dirty="0" smtClean="0">
                <a:latin typeface="Arial"/>
                <a:cs typeface="Arial"/>
              </a:rPr>
              <a:t>ما الذي ترغب في مواصلة التفكير بشأنه لاحقاً؟</a:t>
            </a:r>
          </a:p>
          <a:p>
            <a:pPr rtl="1" eaLnBrk="1" hangingPunct="1">
              <a:spcBef>
                <a:spcPct val="0"/>
              </a:spcBef>
              <a:defRPr/>
            </a:pPr>
            <a:endParaRPr lang="ar-SA" dirty="0"/>
          </a:p>
        </p:txBody>
      </p:sp>
      <p:sp>
        <p:nvSpPr>
          <p:cNvPr id="39940" name="Slide Number Placeholder 3"/>
          <p:cNvSpPr>
            <a:spLocks noGrp="1"/>
          </p:cNvSpPr>
          <p:nvPr>
            <p:ph type="sldNum" sz="quarter" idx="5"/>
          </p:nvPr>
        </p:nvSpPr>
        <p:spPr bwMode="auto">
          <a:noFill/>
          <a:ln>
            <a:miter lim="800000"/>
            <a:headEnd/>
            <a:tailEnd/>
          </a:ln>
        </p:spPr>
        <p:txBody>
          <a:bodyPr/>
          <a:lstStyle/>
          <a:p>
            <a:pPr rtl="1"/>
            <a:fld id="{332ADD6D-7969-4A5D-883C-C428409FDD5A}" type="slidenum">
              <a:rPr lang="en-US">
                <a:solidFill>
                  <a:prstClr val="black"/>
                </a:solidFill>
              </a:rPr>
              <a:pPr/>
              <a:t>19</a:t>
            </a:fld>
            <a:endParaRPr lang="ar-SA">
              <a:solidFill>
                <a:prstClr val="black"/>
              </a:solidFill>
            </a:endParaRPr>
          </a:p>
        </p:txBody>
      </p:sp>
    </p:spTree>
    <p:extLst>
      <p:ext uri="{BB962C8B-B14F-4D97-AF65-F5344CB8AC3E}">
        <p14:creationId xmlns:p14="http://schemas.microsoft.com/office/powerpoint/2010/main" val="880096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sz="1200" b="1" kern="1200" dirty="0">
                <a:solidFill>
                  <a:schemeClr val="tx1"/>
                </a:solidFill>
                <a:effectLst/>
                <a:latin typeface="Arial"/>
                <a:cs typeface="Arial"/>
              </a:rPr>
              <a:t>نظرة عامة - الوحدة 13: الخطوة 3 – تخطيط إجراءات الحالة</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أهداف التعلم</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القدرة على العمل مع الناجي/الناجية لرسم خريطة احتياجاتهم</a:t>
            </a:r>
          </a:p>
          <a:p>
            <a:pPr marL="171450" lvl="0" indent="-171450" algn="r" rtl="1">
              <a:buFont typeface="Arial" charset="0"/>
              <a:buChar char="•"/>
            </a:pPr>
            <a:r>
              <a:rPr lang="ar-SA" sz="1200" kern="1200" dirty="0">
                <a:solidFill>
                  <a:schemeClr val="tx1"/>
                </a:solidFill>
                <a:effectLst/>
                <a:latin typeface="Arial"/>
                <a:cs typeface="Arial"/>
              </a:rPr>
              <a:t>وضع خطة شاملة مع الناجي/الناجية لربطهم بالخدمات</a:t>
            </a:r>
          </a:p>
          <a:p>
            <a:pPr marL="171450" lvl="0" indent="-171450" algn="r" rtl="1">
              <a:buFont typeface="Arial" charset="0"/>
              <a:buChar char="•"/>
            </a:pPr>
            <a:r>
              <a:rPr lang="ar-SA" sz="1200" kern="1200" dirty="0">
                <a:solidFill>
                  <a:schemeClr val="tx1"/>
                </a:solidFill>
                <a:effectLst/>
                <a:latin typeface="Arial"/>
                <a:cs typeface="Arial"/>
              </a:rPr>
              <a:t>فهم كيفية توثيق خطة عمل الحالة مع ولصالح الناجي/الناجية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r>
              <a:rPr lang="ar-SA" sz="1200" b="0" kern="1200" dirty="0">
                <a:solidFill>
                  <a:schemeClr val="tx1"/>
                </a:solidFill>
                <a:effectLst/>
                <a:latin typeface="Arial"/>
                <a:cs typeface="Arial"/>
              </a:rPr>
              <a:t>:</a:t>
            </a:r>
            <a:r>
              <a:rPr lang="ar-SA" smtClean="0">
                <a:latin typeface="Arial"/>
                <a:cs typeface="Arial"/>
              </a:rPr>
              <a:t> </a:t>
            </a:r>
            <a:r>
              <a:rPr lang="ar-SA" sz="1200" kern="1200" dirty="0">
                <a:solidFill>
                  <a:schemeClr val="tx1"/>
                </a:solidFill>
                <a:effectLst/>
                <a:latin typeface="Arial"/>
                <a:cs typeface="Arial"/>
              </a:rPr>
              <a:t>ساعة واحدة و30 دقيقة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13.1 – رسم خريطة الاحتياجات (واحدة لكل مشارك)</a:t>
            </a:r>
          </a:p>
          <a:p>
            <a:pPr marL="171450" lvl="0" indent="-171450" algn="r" rtl="1">
              <a:buFont typeface="Arial" charset="0"/>
              <a:buChar char="•"/>
            </a:pPr>
            <a:r>
              <a:rPr lang="ar-SA" sz="1200" kern="1200" dirty="0">
                <a:solidFill>
                  <a:schemeClr val="tx1"/>
                </a:solidFill>
                <a:effectLst/>
                <a:latin typeface="Arial"/>
                <a:cs typeface="Arial"/>
              </a:rPr>
              <a:t>النشرة 13.2 – الخدمات (واحدة لكل مشارك) </a:t>
            </a:r>
          </a:p>
          <a:p>
            <a:pPr marL="171450" lvl="0" indent="-171450" algn="r" rtl="1">
              <a:buFont typeface="Arial" charset="0"/>
              <a:buChar char="•"/>
            </a:pPr>
            <a:r>
              <a:rPr lang="ar-SA" sz="1200" kern="1200" dirty="0">
                <a:solidFill>
                  <a:schemeClr val="tx1"/>
                </a:solidFill>
                <a:effectLst/>
                <a:latin typeface="Arial"/>
                <a:cs typeface="Arial"/>
              </a:rPr>
              <a:t>النشرة 13.3 – استنتاج الخلاصة (واحدة لكل مشارك)</a:t>
            </a:r>
          </a:p>
          <a:p>
            <a:pPr marL="171450" indent="-171450" algn="r" rtl="1">
              <a:buFont typeface="Arial" charset="0"/>
              <a:buChar char="•"/>
            </a:pPr>
            <a:r>
              <a:rPr lang="ar-SA" sz="1200" kern="1200" dirty="0">
                <a:solidFill>
                  <a:schemeClr val="tx1"/>
                </a:solidFill>
                <a:effectLst/>
                <a:latin typeface="Arial"/>
                <a:cs typeface="Arial"/>
              </a:rPr>
              <a:t>مقص للاستخدام مع النشرة 13.3</a:t>
            </a:r>
          </a:p>
          <a:p>
            <a:pPr marL="0" indent="0" algn="r" rtl="1">
              <a:buFont typeface="Arial" charset="0"/>
              <a:buNone/>
            </a:pPr>
            <a:r>
              <a:rPr lang="ar-SA" smtClean="0">
                <a:latin typeface="Arial"/>
                <a:cs typeface="Arial"/>
              </a:rPr>
              <a:t> </a:t>
            </a: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التحضير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إعداد دراسة حالة لنشاط تخطيط السلامة والنشرة 13.3</a:t>
            </a:r>
          </a:p>
          <a:p>
            <a:pPr marL="171450" lvl="0" indent="-171450" algn="r" rtl="1">
              <a:buFont typeface="Arial" charset="0"/>
              <a:buChar char="•"/>
            </a:pPr>
            <a:r>
              <a:rPr lang="ar-SA" sz="1200" kern="1200" dirty="0">
                <a:solidFill>
                  <a:schemeClr val="tx1"/>
                </a:solidFill>
                <a:effectLst/>
                <a:latin typeface="Arial"/>
                <a:cs typeface="Arial"/>
              </a:rPr>
              <a:t>طباعة النشرات </a:t>
            </a:r>
          </a:p>
          <a:p>
            <a:pPr marL="171450" lvl="0" indent="-171450" algn="r" rtl="1">
              <a:buFont typeface="Arial" charset="0"/>
              <a:buChar char="•"/>
            </a:pPr>
            <a:r>
              <a:rPr lang="ar-SA" sz="1200" kern="1200" dirty="0">
                <a:solidFill>
                  <a:schemeClr val="tx1"/>
                </a:solidFill>
                <a:effectLst/>
                <a:latin typeface="Arial"/>
                <a:cs typeface="Arial"/>
              </a:rPr>
              <a:t>ترتيب الغرفة </a:t>
            </a: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15 دقائق - الأهداف والمقدمة (1-4)</a:t>
            </a:r>
          </a:p>
          <a:p>
            <a:pPr algn="r" rtl="1"/>
            <a:r>
              <a:rPr lang="ar-SA" sz="1200" kern="1200" dirty="0">
                <a:solidFill>
                  <a:schemeClr val="tx1"/>
                </a:solidFill>
                <a:effectLst/>
                <a:latin typeface="Arial"/>
                <a:cs typeface="Arial"/>
              </a:rPr>
              <a:t>15 دقيقة - تخطيط إجراء الحالة (5-8)</a:t>
            </a:r>
          </a:p>
          <a:p>
            <a:pPr algn="r" rtl="1"/>
            <a:r>
              <a:rPr lang="ar-SA" sz="1200" kern="1200" dirty="0">
                <a:solidFill>
                  <a:schemeClr val="tx1"/>
                </a:solidFill>
                <a:effectLst/>
                <a:latin typeface="Arial"/>
                <a:cs typeface="Arial"/>
              </a:rPr>
              <a:t>10 دقائق - نشاط رسم خريطة الاحتياجات (9)</a:t>
            </a:r>
          </a:p>
          <a:p>
            <a:pPr algn="r" rtl="1"/>
            <a:r>
              <a:rPr lang="ar-SA" sz="1200" kern="1200" dirty="0">
                <a:solidFill>
                  <a:schemeClr val="tx1"/>
                </a:solidFill>
                <a:effectLst/>
                <a:latin typeface="Arial"/>
                <a:cs typeface="Arial"/>
              </a:rPr>
              <a:t>10 دقائق - تخطيط السلامة والإحالات (10-11)</a:t>
            </a:r>
          </a:p>
          <a:p>
            <a:pPr algn="r" rtl="1"/>
            <a:r>
              <a:rPr lang="ar-SA" sz="1200" kern="1200" dirty="0">
                <a:solidFill>
                  <a:schemeClr val="tx1"/>
                </a:solidFill>
                <a:effectLst/>
                <a:latin typeface="Arial"/>
                <a:cs typeface="Arial"/>
              </a:rPr>
              <a:t>10 دقائق - نشاط الخدمات (12)</a:t>
            </a:r>
          </a:p>
          <a:p>
            <a:pPr algn="r" rtl="1"/>
            <a:r>
              <a:rPr lang="ar-SA" sz="1200" kern="1200" dirty="0">
                <a:solidFill>
                  <a:schemeClr val="tx1"/>
                </a:solidFill>
                <a:effectLst/>
                <a:latin typeface="Arial"/>
                <a:cs typeface="Arial"/>
              </a:rPr>
              <a:t>10 دقائق - توثيق الخطة والمتابعة (13-15)</a:t>
            </a:r>
          </a:p>
          <a:p>
            <a:pPr algn="r" rtl="1"/>
            <a:r>
              <a:rPr lang="ar-SA" sz="1200" kern="1200" dirty="0">
                <a:solidFill>
                  <a:schemeClr val="tx1"/>
                </a:solidFill>
                <a:effectLst/>
                <a:latin typeface="Arial"/>
                <a:cs typeface="Arial"/>
              </a:rPr>
              <a:t>15 دقيقة - استنتاج الخلاصة (16)</a:t>
            </a: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dirty="0">
                <a:solidFill>
                  <a:schemeClr val="tx1"/>
                </a:solidFill>
                <a:effectLst/>
                <a:latin typeface="Arial"/>
                <a:cs typeface="Arial"/>
              </a:rPr>
              <a:t>دقائق - الإنهاء (17)</a:t>
            </a:r>
          </a:p>
          <a:p>
            <a:pPr rtl="1"/>
            <a:endParaRPr lang="ar-SA" sz="1200" b="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يمكن أن ينطوي تخطيط السلامة على بعض الصعوبات. يرغب العديد من العامل الاجتماعيالعاملين الاجتماعيين في "حل" مشاكل سلامة الناجي/الناجية؛ ومع ذلك، غالباً ما يكون هذا غير ممكن. في كثير من الأحيان، يكون تخطيط السلامة عبارة عن محاولة لجعل وضع خطير جداً أقل خطورة قليلاً.</a:t>
            </a:r>
          </a:p>
          <a:p>
            <a:pPr rtl="1"/>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وبالإضافة إلى ذلك، يمكن أن يؤدي العمل مع الناجين/الناجيات بشأن تخطيط السلامة إلى المخاطرة بتقديم انطباع بأن الناجي/الناجية يكون مسيطراً/مسيطرةًعلى العنف الذي يتعرض/تتعرض له أو هو/هي السبب فيه. ولذلك من المهم التأكيد (في هذه الوحدة وفي أماكن أخرى) على أن هذا ليس صحيحاً على الإطلاق - يقر تخطيط السلامة بأن الناجي/الناجية يكون/تكون في حالة عنف ليست لديه/لديها سيطرة عليها، وأنه يمكن في بعض الأحيان تطوير إستراتيجيات للتخفيف من أسوأ أشكال العنف في إطار هذه السياقات. </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ينبغي أن يشعر الميسرون بالارتياح لتخطيط إجراءات الحالة وتخطيط السلامة وتوثيق هذه العمليات - بما في ذلك كيفية الحفاظ على نهج يركز على الناجين/الناجيات والسرية والموافقة المطلعة طوال الوقت. وبالإضافة إلى ذلك، سيكون من المفيد للميسرين فهم أي الخدمات متاحة في المنطقة حيث سيعمل المشاركون.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يمثل تخطيط إجراء الحالات عملية تدريجية يعمل فيها العامل الاجتماعي العامل الاجتماعي والناجي/الناجية معاً لتحديد الخدمات اللازمة وتوصيلها بطريقة آمنة وداعمة. </a:t>
            </a:r>
          </a:p>
          <a:p>
            <a:pPr marL="171450" lvl="0" indent="-171450" algn="r" rtl="1">
              <a:buFont typeface="Arial" charset="0"/>
              <a:buChar char="•"/>
            </a:pPr>
            <a:r>
              <a:rPr lang="ar-SA" sz="1200" kern="1200" dirty="0">
                <a:solidFill>
                  <a:schemeClr val="tx1"/>
                </a:solidFill>
                <a:effectLst/>
                <a:latin typeface="Arial"/>
                <a:cs typeface="Arial"/>
              </a:rPr>
              <a:t>لا يعتبر العنف خطأ الناجي/الناجية على الإطلاق. ولا يعني تخطيط السلامة أن الناجين/الناجيات يمكنهم السيطرة على العنف الذي يتعرضون له؛ بل هو مجرد وسيلة للتخفيف من أسوأ العواقب.</a:t>
            </a:r>
          </a:p>
          <a:p>
            <a:pPr marL="171450" lvl="0" indent="-171450" algn="r" rtl="1">
              <a:buFont typeface="Arial" charset="0"/>
              <a:buChar char="•"/>
            </a:pPr>
            <a:r>
              <a:rPr lang="ar-SA" sz="1200" kern="1200" dirty="0">
                <a:solidFill>
                  <a:schemeClr val="tx1"/>
                </a:solidFill>
                <a:effectLst/>
                <a:latin typeface="Arial"/>
                <a:cs typeface="Arial"/>
              </a:rPr>
              <a:t>في جميع مراحل عملية تخطيط إجراءات الحالة، من الضروري الاستمرار في فهم ودعم فهم الناجي/الناجية وسيطرته/سيطرتها على ما يحدث من خلال شرح المخاطر والمنافع وضمان الحصول على الموافقة المطلعة طوال العملية. </a:t>
            </a:r>
            <a:endParaRPr lang="ar-SA" dirty="0"/>
          </a:p>
        </p:txBody>
      </p:sp>
      <p:sp>
        <p:nvSpPr>
          <p:cNvPr id="34820" name="Slide Number Placeholder 3"/>
          <p:cNvSpPr>
            <a:spLocks noGrp="1"/>
          </p:cNvSpPr>
          <p:nvPr>
            <p:ph type="sldNum" sz="quarter" idx="5"/>
          </p:nvPr>
        </p:nvSpPr>
        <p:spPr bwMode="auto">
          <a:noFill/>
          <a:ln>
            <a:miter lim="800000"/>
            <a:headEnd/>
            <a:tailEnd/>
          </a:ln>
        </p:spPr>
        <p:txBody>
          <a:bodyPr/>
          <a:lstStyle/>
          <a:p>
            <a:pPr rtl="1"/>
            <a:fld id="{C2D44066-B45F-4E38-A100-9B204B60426C}" type="slidenum">
              <a:rPr lang="en-US">
                <a:solidFill>
                  <a:prstClr val="black"/>
                </a:solidFill>
              </a:rPr>
              <a:pPr/>
              <a:t>2</a:t>
            </a:fld>
            <a:endParaRPr lang="ar-SA">
              <a:solidFill>
                <a:prstClr val="black"/>
              </a:solidFill>
            </a:endParaRPr>
          </a:p>
        </p:txBody>
      </p:sp>
    </p:spTree>
    <p:extLst>
      <p:ext uri="{BB962C8B-B14F-4D97-AF65-F5344CB8AC3E}">
        <p14:creationId xmlns:p14="http://schemas.microsoft.com/office/powerpoint/2010/main" val="1592900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mtClean="0">
                <a:latin typeface="Arial"/>
                <a:cs typeface="Arial"/>
              </a:rPr>
              <a:t>أهداف هذه الجلسة هي:</a:t>
            </a:r>
          </a:p>
          <a:p>
            <a:pPr rtl="1"/>
            <a:endParaRPr lang="ar-SA" dirty="0"/>
          </a:p>
          <a:p>
            <a:pPr marL="171450" lvl="0" indent="-171450" algn="r" rtl="1">
              <a:buFont typeface="Arial" charset="0"/>
              <a:buChar char="•"/>
            </a:pPr>
            <a:r>
              <a:rPr lang="ar-SA" sz="1200" kern="1200" dirty="0">
                <a:solidFill>
                  <a:schemeClr val="tx1"/>
                </a:solidFill>
                <a:effectLst/>
                <a:latin typeface="Arial"/>
                <a:cs typeface="Arial"/>
              </a:rPr>
              <a:t>القدرة على العمل مع الناجي/الناجية لرسم خريطة احتياجاته/احتياجاتها</a:t>
            </a:r>
          </a:p>
          <a:p>
            <a:pPr marL="171450" lvl="0" indent="-171450" algn="r" rtl="1">
              <a:buFont typeface="Arial" charset="0"/>
              <a:buChar char="•"/>
            </a:pPr>
            <a:r>
              <a:rPr lang="ar-SA" sz="1200" kern="1200" dirty="0">
                <a:solidFill>
                  <a:schemeClr val="tx1"/>
                </a:solidFill>
                <a:effectLst/>
                <a:latin typeface="Arial"/>
                <a:cs typeface="Arial"/>
              </a:rPr>
              <a:t>وضع خطة شاملة مع الناجي/الناجية لربطه/ربطها بالخدمات</a:t>
            </a:r>
          </a:p>
          <a:p>
            <a:pPr marL="171450" lvl="0" indent="-171450" algn="r" rtl="1">
              <a:buFont typeface="Arial" charset="0"/>
              <a:buChar char="•"/>
            </a:pPr>
            <a:r>
              <a:rPr lang="ar-SA" sz="1200" kern="1200" dirty="0">
                <a:solidFill>
                  <a:schemeClr val="tx1"/>
                </a:solidFill>
                <a:effectLst/>
                <a:latin typeface="Arial"/>
                <a:cs typeface="Arial"/>
              </a:rPr>
              <a:t>فهم كيفية توثيق خطة عمل الحالة مع  ولصالح الناجي/الناجية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3</a:t>
            </a:fld>
            <a:endParaRPr lang="ar-SA"/>
          </a:p>
        </p:txBody>
      </p:sp>
    </p:spTree>
    <p:extLst>
      <p:ext uri="{BB962C8B-B14F-4D97-AF65-F5344CB8AC3E}">
        <p14:creationId xmlns:p14="http://schemas.microsoft.com/office/powerpoint/2010/main" val="12437168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الآن بعد أن انتهينا من تقييمنا، يمكننا الانتقال إلى التخطيط مع الناجي/الناجية بشأن كيفية تلبية الاحتياجات المحددة في التقييم.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solidFill>
                  <a:prstClr val="black"/>
                </a:solidFill>
              </a:rPr>
              <a:pPr/>
              <a:t>4</a:t>
            </a:fld>
            <a:endParaRPr lang="ar-SA">
              <a:solidFill>
                <a:prstClr val="black"/>
              </a:solidFill>
            </a:endParaRPr>
          </a:p>
        </p:txBody>
      </p:sp>
    </p:spTree>
    <p:extLst>
      <p:ext uri="{BB962C8B-B14F-4D97-AF65-F5344CB8AC3E}">
        <p14:creationId xmlns:p14="http://schemas.microsoft.com/office/powerpoint/2010/main" val="2098903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توجه إجراءات الحالة، التي تستند إلى المعلومات التي تم جمعها أثناء التقييم، تقديم الخدمات للناجي/الناجية. تساعدك إجراءات الحالة أنت والناجي/الناجية على التخطيط لكيفية تلبية احتياجاته التي تم تحديدها من خلال التقييم.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5</a:t>
            </a:fld>
            <a:endParaRPr lang="ar-SA"/>
          </a:p>
        </p:txBody>
      </p:sp>
    </p:spTree>
    <p:extLst>
      <p:ext uri="{BB962C8B-B14F-4D97-AF65-F5344CB8AC3E}">
        <p14:creationId xmlns:p14="http://schemas.microsoft.com/office/powerpoint/2010/main" val="1718675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إن تخطيط إجراءات الحالة هو جهد تعاوني بين العامل الاجتماعي والناجي/الناجية حيث يتم تحديد التدخلات التي يمكن أن تلبي احتياجات الناجي/الناجية ثم مناقشة الجوانب الإيجابية والسلبية لكل إحالة. من أجل إكمال هذه الخطوة بدقة، يجب أن يكون العامل الاجتماعي على دراية بالتدخلات والخدمات النموذجية المتاحة في المجتمع.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على الرغم من أن تخطيط إجراءات الحالة هو خطوة منفصلة في عملية إدارة الحالة، فمن المهم أن ندرك أن العملية ليست خطية تماماً في كثير من الأحيان - قد تكون هناك عناصر تقييم وتخطيط إجراءات تحدث معاً، أو قد تحتاج للرجوع إلى التقييم حيث تظهر المزيد من المعلومات أثناء تخطيط الإجراءات. كن مستعداً للمراجعة والتنقيح بناءً على احتياجات الناجي/الناجية. </a:t>
            </a: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6</a:t>
            </a:fld>
            <a:endParaRPr lang="ar-SA"/>
          </a:p>
        </p:txBody>
      </p:sp>
    </p:spTree>
    <p:extLst>
      <p:ext uri="{BB962C8B-B14F-4D97-AF65-F5344CB8AC3E}">
        <p14:creationId xmlns:p14="http://schemas.microsoft.com/office/powerpoint/2010/main" val="3411091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عند وضع خطة إجراءات الحالة، هناك عملية واضحة وسير عمل سيوجه العامل الاجتماعي والناجي/الناجية من الخطوة السابقة والتقييم، إلى خطة الإجراءات النهائية للحالة. سنناقش هذه الخطوات بمزيد من التفصيل.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7</a:t>
            </a:fld>
            <a:endParaRPr lang="ar-SA"/>
          </a:p>
        </p:txBody>
      </p:sp>
    </p:spTree>
    <p:extLst>
      <p:ext uri="{BB962C8B-B14F-4D97-AF65-F5344CB8AC3E}">
        <p14:creationId xmlns:p14="http://schemas.microsoft.com/office/powerpoint/2010/main" val="3344274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للبدء، سوف تلخص مع الناجي/الناجية تقييمك المشترك لاحتياجات السلامة الخاصة به/بها واحتياجاته/احتياجاتها الطبية والنفسية والاجتماعية والقانونية. بالقيام بذلك، سوف تتحقق مع الناجي/الناجية أن ذلك هو ما يفهمه/تفهمه وتناقش أي احتياجات أخرى قد ترغب في إضافتها. يمكنك أن تبدأ هذه المحادثة كما هو موضح في فقاعة المحادثة بقول "بناءً على حديثنا، أفهم أنك قلق/قلقة بشأن سلامتك عند الرجوع إلى المنزل، وأنك لا تحتاج/تحتاجين إلى عناية طبية في هذا الوقت، وأنك لست متأكداً/متأكدةً حتى الآن بشأن أي إجراءات قانونية وأنك تشعر بالقلق والحزن والخوف الآن.</a:t>
            </a:r>
            <a:r>
              <a:rPr lang="ar-SA" dirty="0">
                <a:solidFill>
                  <a:schemeClr val="tx1"/>
                </a:solidFill>
                <a:latin typeface="Arial"/>
                <a:cs typeface="Arial"/>
              </a:rPr>
              <a:t> هل هذا صحيح أم هل هناك أي شيء نحتاج إلى إضافته؟"</a:t>
            </a:r>
          </a:p>
          <a:p>
            <a:pPr rtl="1"/>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8</a:t>
            </a:fld>
            <a:endParaRPr lang="ar-SA"/>
          </a:p>
        </p:txBody>
      </p:sp>
    </p:spTree>
    <p:extLst>
      <p:ext uri="{BB962C8B-B14F-4D97-AF65-F5344CB8AC3E}">
        <p14:creationId xmlns:p14="http://schemas.microsoft.com/office/powerpoint/2010/main" val="3386976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بعد التأكد من أنك والناجي/الناجية لديكما نفس فهم احتياجاته/احتياجاتها، سوف نناقش كل حاجة من الحاجات بمزيد من التفصيل، مع شرح التدخلات و/أو الخدمات المتاحة في المجتمع التي قد تساعد في تلبية احتياجاته/احتياجاتها. </a:t>
            </a:r>
          </a:p>
          <a:p>
            <a:pPr rtl="1"/>
            <a:endParaRPr lang="ar-SA" baseline="0" dirty="0"/>
          </a:p>
          <a:p>
            <a:pPr algn="r" rtl="1"/>
            <a:r>
              <a:rPr lang="ar-SA" sz="1200" kern="1200" baseline="0" dirty="0">
                <a:solidFill>
                  <a:schemeClr val="tx1"/>
                </a:solidFill>
                <a:latin typeface="Arial"/>
                <a:cs typeface="Arial"/>
              </a:rPr>
              <a:t>مناقشة وتحديد الأهداف الشخصية مع الناجي/الناجية. يعتمد جزء كبير من شفاء الناجي/الناجية وتعافيه/تعافيها على شعوره/شعورها بالتمكين. ومن المهم أيضاً تحديد الأهداف قصيرة الأجل والواقعية التي يمكن أن يصل/تصل إليها الناجي/الناجية والتي من شأنها أن تساهم في عافيته. وينبغي أن تكون هذه ذات صلة بالتقييم الذي أجريته، لا سيما التقييم النفسي والاجتماعي، الذي ناقشت فيه الحالة المعنوية ومشاعر و أداء الناجي/الناجية ، فضلاً عن مصادر الدعم والقوة. يمكنك استخدام هذه المعلومات</a:t>
            </a:r>
          </a:p>
          <a:p>
            <a:pPr algn="r" rtl="1"/>
            <a:r>
              <a:rPr lang="ar-SA" sz="1200" kern="1200" baseline="0" dirty="0">
                <a:solidFill>
                  <a:schemeClr val="tx1"/>
                </a:solidFill>
                <a:latin typeface="Arial"/>
                <a:cs typeface="Arial"/>
              </a:rPr>
              <a:t>لمساعدة الناجي/الناجية على صياغة أهداف وإستراتيجيات ملموسة لتحقيقها. على سبيل المثال، إذا ناقش/ناقشت الناجي/الناجية الشعور بالوحدة أو العزلة، فيمكنك التحدث عن وضع هدف لتحديد موعد روتيني مع صديق أو أحد أفراد العائلة. أو الموافقة على أن الناجي/الناجية سيعود/ستعود إلى بعض العادات الروتينية التي تساعد على إسعاده/إسعادها أو استقراره:استقرارها، أو الممارسات الروحية التي تجلب له/لها القوة. وبقدر الإمكان، أتح للناجي/الناجية تحديد هذه الأهداف من تلقاء نفسه/نفسها، ويمكنك تقديم الدعم عن طريق إرجاع الشخص مرة أخرى إلى المعلومات التي</a:t>
            </a:r>
          </a:p>
          <a:p>
            <a:pPr algn="r" rtl="1"/>
            <a:r>
              <a:rPr lang="ar-SA" sz="1200" kern="1200" baseline="0" dirty="0">
                <a:solidFill>
                  <a:schemeClr val="tx1"/>
                </a:solidFill>
                <a:latin typeface="Arial"/>
                <a:cs typeface="Arial"/>
              </a:rPr>
              <a:t>نوقشت خلال التقييم.</a:t>
            </a:r>
            <a:endParaRPr lang="ar-SA" baseline="0" dirty="0"/>
          </a:p>
          <a:p>
            <a:pPr rtl="1"/>
            <a:endParaRPr lang="ar-SA" baseline="0"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9</a:t>
            </a:fld>
            <a:endParaRPr lang="ar-SA"/>
          </a:p>
        </p:txBody>
      </p:sp>
    </p:spTree>
    <p:extLst>
      <p:ext uri="{BB962C8B-B14F-4D97-AF65-F5344CB8AC3E}">
        <p14:creationId xmlns:p14="http://schemas.microsoft.com/office/powerpoint/2010/main" val="27584001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r>
              <a:rPr lang="en-US" sz="2800" dirty="0">
                <a:solidFill>
                  <a:prstClr val="white"/>
                </a:solidFill>
                <a:latin typeface="Arial"/>
                <a:cs typeface="Arial"/>
              </a:rPr>
              <a:t>	</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1046163"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7F5FD356-485E-428B-80CB-7F6A6467F807}"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A91A1AE-D3BA-4CD4-98AA-A978F9614A8A}"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949373" y="1472248"/>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حالة العنف المبني على النوع الاجتماعي </a:t>
            </a:r>
            <a:r>
              <a:rPr lang="ar-SA" sz="3400" b="1" dirty="0" smtClean="0">
                <a:latin typeface="Arial"/>
                <a:cs typeface="Arial"/>
              </a:rPr>
              <a:t>بين </a:t>
            </a:r>
            <a:r>
              <a:rPr lang="ar-SA" sz="3400" b="1" dirty="0">
                <a:latin typeface="Arial"/>
                <a:cs typeface="Arial"/>
              </a:rPr>
              <a:t>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4622" y="2572059"/>
            <a:ext cx="4769556" cy="1545564"/>
          </a:xfrm>
        </p:spPr>
        <p:txBody>
          <a:bodyPr>
            <a:normAutofit/>
          </a:bodyPr>
          <a:lstStyle/>
          <a:p>
            <a:pPr rtl="1">
              <a:lnSpc>
                <a:spcPct val="100000"/>
              </a:lnSpc>
            </a:pPr>
            <a:r>
              <a:rPr lang="ar-SA" sz="4000" spc="0" dirty="0">
                <a:cs typeface="+mn-cs"/>
              </a:rPr>
              <a:t>النشاط</a:t>
            </a:r>
            <a:r>
              <a:rPr lang="ar-SA" sz="4000" spc="0" dirty="0" smtClean="0">
                <a:cs typeface="+mn-cs"/>
              </a:rPr>
              <a:t>:</a:t>
            </a:r>
            <a:r>
              <a:rPr lang="en-US" sz="4000" spc="0" dirty="0" smtClean="0">
                <a:cs typeface="+mn-cs"/>
              </a:rPr>
              <a:t/>
            </a:r>
            <a:br>
              <a:rPr lang="en-US" sz="4000" spc="0" dirty="0" smtClean="0">
                <a:cs typeface="+mn-cs"/>
              </a:rPr>
            </a:br>
            <a:r>
              <a:rPr lang="ar-SA" sz="4000" spc="0" dirty="0" smtClean="0">
                <a:cs typeface="+mn-cs"/>
              </a:rPr>
              <a:t>رسم </a:t>
            </a:r>
            <a:r>
              <a:rPr lang="ar-SA" sz="4000" spc="0" dirty="0">
                <a:cs typeface="+mn-cs"/>
              </a:rPr>
              <a:t>خريطة الاحتياجات</a:t>
            </a:r>
            <a:endParaRPr sz="4000" spc="0" dirty="0">
              <a:cs typeface="+mn-cs"/>
            </a:endParaRPr>
          </a:p>
        </p:txBody>
      </p:sp>
      <p:sp>
        <p:nvSpPr>
          <p:cNvPr id="3" name="Content Placeholder 2"/>
          <p:cNvSpPr>
            <a:spLocks noGrp="1"/>
          </p:cNvSpPr>
          <p:nvPr>
            <p:ph idx="1"/>
          </p:nvPr>
        </p:nvSpPr>
        <p:spPr>
          <a:xfrm>
            <a:off x="739422" y="880656"/>
            <a:ext cx="4478866" cy="5053469"/>
          </a:xfrm>
        </p:spPr>
        <p:txBody>
          <a:bodyPr>
            <a:normAutofit/>
          </a:bodyPr>
          <a:lstStyle/>
          <a:p>
            <a:pPr marL="0" algn="r" rtl="1">
              <a:buFont typeface="Arial" pitchFamily="34" charset="0"/>
              <a:buChar char="•"/>
            </a:pPr>
            <a:r>
              <a:rPr lang="ar-SA" sz="2400" dirty="0">
                <a:solidFill>
                  <a:schemeClr val="tx1"/>
                </a:solidFill>
                <a:latin typeface="Arial"/>
                <a:cs typeface="+mn-cs"/>
              </a:rPr>
              <a:t>في مجموعات صغيرة، سترسم خريطة احتياجات الناجي/الناجية. </a:t>
            </a:r>
          </a:p>
          <a:p>
            <a:pPr marL="0" algn="r" rtl="1">
              <a:buFont typeface="Arial" pitchFamily="34" charset="0"/>
              <a:buChar char="•"/>
            </a:pPr>
            <a:r>
              <a:rPr lang="ar-SA" sz="2400" dirty="0">
                <a:solidFill>
                  <a:schemeClr val="tx1"/>
                </a:solidFill>
                <a:latin typeface="Arial"/>
                <a:cs typeface="+mn-cs"/>
              </a:rPr>
              <a:t>وسيتم منح كل مجموعة دراسة حالة تشمل معلومات من التقييم و"خريطة الاحتياجات". </a:t>
            </a:r>
            <a:r>
              <a:rPr lang="ar-SA" sz="2400" dirty="0" smtClean="0">
                <a:solidFill>
                  <a:schemeClr val="tx1"/>
                </a:solidFill>
                <a:cs typeface="+mn-cs"/>
              </a:rPr>
              <a:t>لكل </a:t>
            </a:r>
            <a:r>
              <a:rPr lang="ar-SA" sz="2400" b="1" dirty="0">
                <a:solidFill>
                  <a:schemeClr val="tx1"/>
                </a:solidFill>
                <a:cs typeface="+mn-cs"/>
              </a:rPr>
              <a:t>من الاحتياجات التي تحددها المجموعة</a:t>
            </a:r>
            <a:r>
              <a:rPr lang="ar-SA" sz="2400" dirty="0">
                <a:solidFill>
                  <a:schemeClr val="tx1"/>
                </a:solidFill>
                <a:cs typeface="+mn-cs"/>
              </a:rPr>
              <a:t> من دراسة الحالة، </a:t>
            </a:r>
            <a:r>
              <a:rPr lang="ar-SA" sz="2400" b="1" dirty="0">
                <a:solidFill>
                  <a:schemeClr val="tx1"/>
                </a:solidFill>
                <a:cs typeface="+mn-cs"/>
              </a:rPr>
              <a:t>حدد المجال الذي يناسب الحاجة على خريطة الاحتياجات.</a:t>
            </a:r>
            <a:r>
              <a:rPr lang="ar-SA" sz="2400" dirty="0" smtClean="0">
                <a:solidFill>
                  <a:schemeClr val="tx1"/>
                </a:solidFill>
                <a:latin typeface="Arial"/>
                <a:cs typeface="+mn-cs"/>
              </a:rPr>
              <a:t> </a:t>
            </a:r>
            <a:endParaRPr lang="ar-SA" sz="2400" dirty="0">
              <a:solidFill>
                <a:schemeClr val="tx1"/>
              </a:solidFill>
              <a:latin typeface="Arial"/>
              <a:cs typeface="+mn-cs"/>
            </a:endParaRPr>
          </a:p>
          <a:p>
            <a:pPr marL="0" algn="r" rtl="1">
              <a:buFont typeface="Arial" pitchFamily="34" charset="0"/>
              <a:buChar char="•"/>
            </a:pPr>
            <a:r>
              <a:rPr lang="ar-SA" sz="2400" dirty="0">
                <a:solidFill>
                  <a:schemeClr val="tx1"/>
                </a:solidFill>
                <a:latin typeface="Arial"/>
                <a:cs typeface="+mn-cs"/>
              </a:rPr>
              <a:t>كن مستعداً للتناقش كمجموعة أكبر.</a:t>
            </a:r>
            <a:endParaRPr lang="ar-SA" sz="2400" b="1" dirty="0">
              <a:solidFill>
                <a:schemeClr val="tx1"/>
              </a:solidFill>
              <a:cs typeface="+mn-cs"/>
            </a:endParaRPr>
          </a:p>
        </p:txBody>
      </p:sp>
    </p:spTree>
    <p:extLst>
      <p:ext uri="{BB962C8B-B14F-4D97-AF65-F5344CB8AC3E}">
        <p14:creationId xmlns:p14="http://schemas.microsoft.com/office/powerpoint/2010/main" val="3411427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تخطيط السلامة</a:t>
            </a:r>
          </a:p>
        </p:txBody>
      </p:sp>
      <p:sp>
        <p:nvSpPr>
          <p:cNvPr id="3" name="Content Placeholder 2"/>
          <p:cNvSpPr>
            <a:spLocks noGrp="1"/>
          </p:cNvSpPr>
          <p:nvPr>
            <p:ph idx="1"/>
          </p:nvPr>
        </p:nvSpPr>
        <p:spPr>
          <a:xfrm>
            <a:off x="1009649" y="1733550"/>
            <a:ext cx="10801350" cy="4575175"/>
          </a:xfrm>
        </p:spPr>
        <p:txBody>
          <a:bodyPr/>
          <a:lstStyle/>
          <a:p>
            <a:pPr marL="0" indent="0" algn="r" rtl="1">
              <a:buNone/>
            </a:pPr>
            <a:r>
              <a:rPr lang="ar-SA" sz="2400" spc="0" dirty="0">
                <a:solidFill>
                  <a:schemeClr val="tx1"/>
                </a:solidFill>
                <a:latin typeface="Arial"/>
                <a:cs typeface="Arial"/>
              </a:rPr>
              <a:t>التدخل مع الناجين/الناجيات لمساعدتهم/مساعدتهن على تحليل مخاطر الضرر في حياتهم/حياتهن والتفكير في كيفية الحد من تلك المخاطر</a:t>
            </a:r>
          </a:p>
          <a:p>
            <a:pPr marL="0" indent="0" algn="r" rtl="1">
              <a:buNone/>
            </a:pPr>
            <a:r>
              <a:rPr lang="ar-SA" b="1" spc="0" dirty="0">
                <a:solidFill>
                  <a:schemeClr val="tx1"/>
                </a:solidFill>
                <a:latin typeface="Arial"/>
                <a:cs typeface="Arial"/>
              </a:rPr>
              <a:t>*الناجي/الناجية لا يستطيع/تستطيع التحكم في وقت ومكان تعرضه/تعرضها للعنف* </a:t>
            </a:r>
          </a:p>
          <a:p>
            <a:pPr marL="0" indent="0" algn="r" rtl="1">
              <a:buNone/>
            </a:pPr>
            <a:r>
              <a:rPr lang="ar-SA" spc="0" dirty="0">
                <a:solidFill>
                  <a:schemeClr val="tx1"/>
                </a:solidFill>
                <a:latin typeface="Arial"/>
                <a:cs typeface="Arial"/>
              </a:rPr>
              <a:t>المهام الرئيسية: </a:t>
            </a:r>
          </a:p>
          <a:p>
            <a:pPr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 تحديد ما الذي كان يقوم به الناجي/الناجية منذ وقوع الحادث للحفاظ على سلامته/سلامتها وكيف كانت تعمل هذه الإستراتيجيات</a:t>
            </a:r>
          </a:p>
          <a:p>
            <a:pPr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 إذا كانت هناك أماكن أو أشخاص معينة غير آمنين، فحدد إستراتيجيات لتجنب أو تخفيف الخطر في تلك الحالات </a:t>
            </a:r>
          </a:p>
          <a:p>
            <a:pPr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تحديد الأشخاص والأماكن الآمنة التي يمكن للناجي/الناجية الذهاب إليها في حالات الطوارئ أو للحماية </a:t>
            </a:r>
          </a:p>
          <a:p>
            <a:pPr rtl="1">
              <a:buClr>
                <a:schemeClr val="accent4">
                  <a:lumMod val="75000"/>
                </a:schemeClr>
              </a:buClr>
              <a:buNone/>
            </a:pPr>
            <a:endParaRPr lang="ar-SA" spc="0" dirty="0">
              <a:solidFill>
                <a:schemeClr val="tx1"/>
              </a:solidFill>
            </a:endParaRPr>
          </a:p>
        </p:txBody>
      </p:sp>
    </p:spTree>
    <p:extLst>
      <p:ext uri="{BB962C8B-B14F-4D97-AF65-F5344CB8AC3E}">
        <p14:creationId xmlns:p14="http://schemas.microsoft.com/office/powerpoint/2010/main" val="1139286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0602" y="2648259"/>
            <a:ext cx="4769556" cy="1545564"/>
          </a:xfrm>
        </p:spPr>
        <p:txBody>
          <a:bodyPr>
            <a:normAutofit/>
          </a:bodyPr>
          <a:lstStyle/>
          <a:p>
            <a:pPr rtl="1">
              <a:lnSpc>
                <a:spcPct val="100000"/>
              </a:lnSpc>
            </a:pPr>
            <a:r>
              <a:rPr lang="ar-EG" sz="4000" spc="0" dirty="0" smtClean="0">
                <a:cs typeface="+mn-cs"/>
              </a:rPr>
              <a:t>النشاط:</a:t>
            </a:r>
            <a:r>
              <a:rPr lang="en-US" sz="4000" spc="0" dirty="0" smtClean="0">
                <a:cs typeface="+mn-cs"/>
              </a:rPr>
              <a:t> </a:t>
            </a:r>
            <a:br>
              <a:rPr lang="en-US" sz="4000" spc="0" dirty="0" smtClean="0">
                <a:cs typeface="+mn-cs"/>
              </a:rPr>
            </a:br>
            <a:r>
              <a:rPr lang="ar-SA" sz="4000" spc="0" dirty="0" smtClean="0">
                <a:latin typeface="Arial"/>
                <a:cs typeface="+mn-cs"/>
              </a:rPr>
              <a:t>تخطيط السلامة</a:t>
            </a:r>
          </a:p>
        </p:txBody>
      </p:sp>
      <p:sp>
        <p:nvSpPr>
          <p:cNvPr id="3" name="Content Placeholder 2"/>
          <p:cNvSpPr>
            <a:spLocks noGrp="1"/>
          </p:cNvSpPr>
          <p:nvPr>
            <p:ph idx="1"/>
          </p:nvPr>
        </p:nvSpPr>
        <p:spPr>
          <a:xfrm>
            <a:off x="682272" y="860778"/>
            <a:ext cx="4478866" cy="5053469"/>
          </a:xfrm>
        </p:spPr>
        <p:txBody>
          <a:bodyPr/>
          <a:lstStyle/>
          <a:p>
            <a:pPr algn="r" rtl="1">
              <a:buClr>
                <a:srgbClr val="ADBD76"/>
              </a:buClr>
              <a:buFont typeface="Wingdings" panose="05000000000000000000" pitchFamily="2" charset="2"/>
              <a:buChar char="ß"/>
            </a:pPr>
            <a:r>
              <a:rPr lang="ar-SA" sz="2400" dirty="0">
                <a:solidFill>
                  <a:schemeClr val="tx1"/>
                </a:solidFill>
                <a:latin typeface="Arial"/>
                <a:cs typeface="Arial"/>
              </a:rPr>
              <a:t>في مجموعات من اثنين، ليأخذ كل شخص دوره باستخدام دراسة الحالة لممارسة القيام بدور العامل الاجتماعي وتنفيذ تخطيط السلامة.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smtClean="0">
                <a:latin typeface="Arial"/>
                <a:cs typeface="Arial"/>
              </a:rPr>
              <a:t>الإحالات </a:t>
            </a:r>
            <a:r>
              <a:rPr lang="en-US" spc="0" dirty="0" smtClean="0">
                <a:latin typeface="Arial"/>
                <a:cs typeface="Arial"/>
              </a:rPr>
              <a:t>-</a:t>
            </a:r>
            <a:r>
              <a:rPr lang="ar-SA" spc="0" dirty="0" smtClean="0">
                <a:latin typeface="Arial"/>
                <a:cs typeface="Arial"/>
              </a:rPr>
              <a:t> من وماذا ومتى؟</a:t>
            </a:r>
          </a:p>
        </p:txBody>
      </p:sp>
      <p:sp>
        <p:nvSpPr>
          <p:cNvPr id="3" name="Content Placeholder 2"/>
          <p:cNvSpPr>
            <a:spLocks noGrp="1"/>
          </p:cNvSpPr>
          <p:nvPr>
            <p:ph idx="1"/>
          </p:nvPr>
        </p:nvSpPr>
        <p:spPr>
          <a:xfrm>
            <a:off x="1447800" y="2286000"/>
            <a:ext cx="9720262" cy="4022725"/>
          </a:xfrm>
        </p:spPr>
        <p:txBody>
          <a:bodyPr/>
          <a:lstStyle/>
          <a:p>
            <a:pPr indent="-457200" algn="r" rtl="1">
              <a:buNone/>
            </a:pPr>
            <a:r>
              <a:rPr lang="ar-SA" sz="2400" b="1" spc="0" dirty="0">
                <a:solidFill>
                  <a:schemeClr val="tx1"/>
                </a:solidFill>
                <a:latin typeface="Arial"/>
                <a:cs typeface="Arial"/>
              </a:rPr>
              <a:t>احصل على موافقة مطلعة عن طريق شرح التالي</a:t>
            </a:r>
            <a:r>
              <a:rPr lang="ar-SA" sz="2400" spc="0" dirty="0">
                <a:solidFill>
                  <a:schemeClr val="tx1"/>
                </a:solidFill>
                <a:latin typeface="Arial"/>
                <a:cs typeface="Arial"/>
              </a:rPr>
              <a:t>: </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ما سيحدث كنتيجة للإحالة</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فوائد ومخاطر كل تدخل</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حق الناجي/الناجية في رفض أو عدم قبول أي تدخل</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المعلومات التي ستتم مشاركتها في عملية الإحالة</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تحديد من سيكون مسؤولاً عن تسهيل التدخل أو الخدمات</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وضع خطط مرافقة مع حماية السرية</a:t>
            </a:r>
          </a:p>
        </p:txBody>
      </p:sp>
    </p:spTree>
    <p:extLst>
      <p:ext uri="{BB962C8B-B14F-4D97-AF65-F5344CB8AC3E}">
        <p14:creationId xmlns:p14="http://schemas.microsoft.com/office/powerpoint/2010/main" val="1810434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0820" y="2419659"/>
            <a:ext cx="4769556" cy="1545564"/>
          </a:xfrm>
        </p:spPr>
        <p:txBody>
          <a:bodyPr/>
          <a:lstStyle/>
          <a:p>
            <a:pPr rtl="1">
              <a:lnSpc>
                <a:spcPct val="100000"/>
              </a:lnSpc>
            </a:pPr>
            <a:r>
              <a:rPr lang="ar-SA" spc="0" dirty="0" smtClean="0">
                <a:latin typeface="Arial"/>
                <a:cs typeface="Arial"/>
              </a:rPr>
              <a:t>النشاط: </a:t>
            </a:r>
            <a:r>
              <a:rPr lang="ar-EG" spc="0" dirty="0" smtClean="0">
                <a:latin typeface="Arial"/>
                <a:cs typeface="Arial"/>
              </a:rPr>
              <a:t/>
            </a:r>
            <a:br>
              <a:rPr lang="ar-EG" spc="0" dirty="0" smtClean="0">
                <a:latin typeface="Arial"/>
                <a:cs typeface="Arial"/>
              </a:rPr>
            </a:br>
            <a:r>
              <a:rPr lang="ar-SA" spc="0" dirty="0" smtClean="0">
                <a:latin typeface="Arial"/>
                <a:cs typeface="Arial"/>
              </a:rPr>
              <a:t>الخدمات</a:t>
            </a:r>
          </a:p>
        </p:txBody>
      </p:sp>
      <p:sp>
        <p:nvSpPr>
          <p:cNvPr id="3" name="Content Placeholder 2"/>
          <p:cNvSpPr>
            <a:spLocks noGrp="1"/>
          </p:cNvSpPr>
          <p:nvPr>
            <p:ph idx="1"/>
          </p:nvPr>
        </p:nvSpPr>
        <p:spPr>
          <a:xfrm>
            <a:off x="791633" y="860778"/>
            <a:ext cx="4478866" cy="5053469"/>
          </a:xfrm>
        </p:spPr>
        <p:txBody>
          <a:bodyPr>
            <a:noAutofit/>
          </a:bodyPr>
          <a:lstStyle/>
          <a:p>
            <a:pPr algn="r" rtl="1">
              <a:buClr>
                <a:srgbClr val="ADBD76"/>
              </a:buClr>
              <a:buFont typeface="Wingdings" panose="05000000000000000000" pitchFamily="2" charset="2"/>
              <a:buChar char="ß"/>
            </a:pPr>
            <a:r>
              <a:rPr lang="ar-SA" sz="1600" dirty="0">
                <a:solidFill>
                  <a:schemeClr val="tx1"/>
                </a:solidFill>
                <a:latin typeface="Arial"/>
                <a:cs typeface="Arial"/>
              </a:rPr>
              <a:t>هذا النشاط مصمم من أجل </a:t>
            </a:r>
            <a:r>
              <a:rPr lang="ar-SA" sz="1600" b="1" dirty="0">
                <a:solidFill>
                  <a:schemeClr val="tx1"/>
                </a:solidFill>
                <a:latin typeface="Arial"/>
                <a:cs typeface="Arial"/>
              </a:rPr>
              <a:t>ممارسة تخطيط الحالة </a:t>
            </a:r>
            <a:r>
              <a:rPr lang="ar-SA" sz="1600" dirty="0">
                <a:solidFill>
                  <a:schemeClr val="tx1"/>
                </a:solidFill>
                <a:latin typeface="Arial"/>
                <a:cs typeface="Arial"/>
              </a:rPr>
              <a:t>مع </a:t>
            </a:r>
            <a:r>
              <a:rPr lang="ar-SA" sz="1600" b="1" dirty="0">
                <a:solidFill>
                  <a:schemeClr val="tx1"/>
                </a:solidFill>
                <a:latin typeface="Arial"/>
                <a:cs typeface="Arial"/>
              </a:rPr>
              <a:t>دراسة الموارد والخدمات المتاحة تحت تصرفك</a:t>
            </a:r>
            <a:r>
              <a:rPr lang="ar-SA" sz="1600" dirty="0">
                <a:solidFill>
                  <a:schemeClr val="tx1"/>
                </a:solidFill>
                <a:latin typeface="Arial"/>
                <a:cs typeface="Arial"/>
              </a:rPr>
              <a:t>. </a:t>
            </a:r>
          </a:p>
          <a:p>
            <a:pPr algn="r" rtl="1">
              <a:buClr>
                <a:srgbClr val="ADBD76"/>
              </a:buClr>
              <a:buFont typeface="Wingdings" panose="05000000000000000000" pitchFamily="2" charset="2"/>
              <a:buChar char="ß"/>
            </a:pPr>
            <a:r>
              <a:rPr lang="ar-SA" sz="1600" dirty="0">
                <a:solidFill>
                  <a:schemeClr val="tx1"/>
                </a:solidFill>
                <a:latin typeface="Arial"/>
                <a:cs typeface="Arial"/>
              </a:rPr>
              <a:t>استناداً إلى بيانات التقييم المستقاة من النشاط السابق، حدد بشكل فردي ما </a:t>
            </a:r>
            <a:r>
              <a:rPr lang="ar-SA" sz="1600" b="1" dirty="0">
                <a:solidFill>
                  <a:schemeClr val="tx1"/>
                </a:solidFill>
                <a:latin typeface="Arial"/>
                <a:cs typeface="Arial"/>
              </a:rPr>
              <a:t>أنواع الخدمات/الإحالات التي قد تقترحها على هذا العميل باستخدام الموارد المتاحة في </a:t>
            </a:r>
            <a:r>
              <a:rPr lang="ar-SA" sz="1600" b="1" i="1" dirty="0">
                <a:solidFill>
                  <a:schemeClr val="tx1"/>
                </a:solidFill>
                <a:latin typeface="Arial"/>
                <a:cs typeface="Arial"/>
              </a:rPr>
              <a:t>عملك الواقعي</a:t>
            </a:r>
            <a:r>
              <a:rPr lang="ar-SA" sz="1600" dirty="0">
                <a:solidFill>
                  <a:schemeClr val="tx1"/>
                </a:solidFill>
                <a:latin typeface="Arial"/>
                <a:cs typeface="Arial"/>
              </a:rPr>
              <a:t>. </a:t>
            </a:r>
          </a:p>
          <a:p>
            <a:pPr algn="r" rtl="1">
              <a:buClr>
                <a:srgbClr val="ADBD76"/>
              </a:buClr>
              <a:buFont typeface="Wingdings" panose="05000000000000000000" pitchFamily="2" charset="2"/>
              <a:buChar char="ß"/>
            </a:pPr>
            <a:r>
              <a:rPr lang="ar-SA" sz="1600" dirty="0">
                <a:solidFill>
                  <a:schemeClr val="tx1"/>
                </a:solidFill>
                <a:latin typeface="Arial"/>
                <a:cs typeface="Arial"/>
              </a:rPr>
              <a:t>بنفس المجموعات الصغيرة الخاصة بنشاط رسم الخريطة، </a:t>
            </a:r>
            <a:r>
              <a:rPr lang="ar-SA" sz="1600" b="1" dirty="0">
                <a:solidFill>
                  <a:schemeClr val="tx1"/>
                </a:solidFill>
                <a:latin typeface="Arial"/>
                <a:cs typeface="Arial"/>
              </a:rPr>
              <a:t>ناقش تجربتك بإكمال وثيقة التخطيط،</a:t>
            </a:r>
            <a:r>
              <a:rPr lang="ar-SA" sz="1600" dirty="0">
                <a:solidFill>
                  <a:schemeClr val="tx1"/>
                </a:solidFill>
                <a:latin typeface="Arial"/>
                <a:cs typeface="Arial"/>
              </a:rPr>
              <a:t> بما في ذلك:</a:t>
            </a:r>
          </a:p>
          <a:p>
            <a:pPr algn="r" rtl="1">
              <a:buClr>
                <a:srgbClr val="ADBD76"/>
              </a:buClr>
              <a:buFont typeface="Wingdings" panose="05000000000000000000" pitchFamily="2" charset="2"/>
              <a:buChar char="ß"/>
            </a:pPr>
            <a:r>
              <a:rPr lang="ar-SA" sz="1600" dirty="0">
                <a:solidFill>
                  <a:schemeClr val="tx1"/>
                </a:solidFill>
                <a:latin typeface="Arial"/>
                <a:cs typeface="Arial"/>
              </a:rPr>
              <a:t>هل كانت هناك خدمات/موارد لازمة واجهت صعوبة في تحديدها؟</a:t>
            </a:r>
          </a:p>
          <a:p>
            <a:pPr algn="r" rtl="1">
              <a:buClr>
                <a:srgbClr val="ADBD76"/>
              </a:buClr>
              <a:buFont typeface="Wingdings" panose="05000000000000000000" pitchFamily="2" charset="2"/>
              <a:buChar char="ß"/>
            </a:pPr>
            <a:r>
              <a:rPr lang="ar-SA" sz="1600" dirty="0">
                <a:solidFill>
                  <a:schemeClr val="tx1"/>
                </a:solidFill>
                <a:latin typeface="Arial"/>
                <a:cs typeface="Arial"/>
              </a:rPr>
              <a:t>هل ترى أي ثغرات في الخدمات/الموارد المتاحة؟ </a:t>
            </a:r>
          </a:p>
        </p:txBody>
      </p:sp>
    </p:spTree>
    <p:extLst>
      <p:ext uri="{BB962C8B-B14F-4D97-AF65-F5344CB8AC3E}">
        <p14:creationId xmlns:p14="http://schemas.microsoft.com/office/powerpoint/2010/main" val="1769753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توثيق الخطة</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941429849"/>
              </p:ext>
            </p:extLst>
          </p:nvPr>
        </p:nvGraphicFramePr>
        <p:xfrm>
          <a:off x="1422400" y="2096539"/>
          <a:ext cx="5389853" cy="4046180"/>
        </p:xfrm>
        <a:graphic>
          <a:graphicData uri="http://schemas.openxmlformats.org/drawingml/2006/table">
            <a:tbl>
              <a:tblPr rtl="1" firstRow="1" firstCol="1" bandRow="1">
                <a:tableStyleId>{5C22544A-7EE6-4342-B048-85BDC9FD1C3A}</a:tableStyleId>
              </a:tblPr>
              <a:tblGrid>
                <a:gridCol w="3049061">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0"/>
                    </a:ext>
                  </a:extLst>
                </a:gridCol>
                <a:gridCol w="1209821">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1"/>
                    </a:ext>
                  </a:extLst>
                </a:gridCol>
                <a:gridCol w="1130971">
                  <a:extLst>
                    <a:ext uri="{9D8B030D-6E8A-4147-A177-3AD203B41FA5}">
                      <a16:col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20002"/>
                    </a:ext>
                  </a:extLst>
                </a:gridCol>
              </a:tblGrid>
              <a:tr h="1049546">
                <a:tc>
                  <a:txBody>
                    <a:bodyPr/>
                    <a:lstStyle/>
                    <a:p>
                      <a:pPr marL="0" marR="0" algn="r" rtl="1">
                        <a:lnSpc>
                          <a:spcPct val="115000"/>
                        </a:lnSpc>
                        <a:spcBef>
                          <a:spcPts val="0"/>
                        </a:spcBef>
                        <a:spcAft>
                          <a:spcPts val="1000"/>
                        </a:spcAft>
                      </a:pPr>
                      <a:r>
                        <a:rPr lang="ar-SA" sz="1800" dirty="0">
                          <a:effectLst/>
                          <a:latin typeface="Arial"/>
                          <a:cs typeface="Arial"/>
                        </a:rPr>
                        <a:t>نقاط/أهداف الإجراءات</a:t>
                      </a:r>
                      <a:endParaRPr lang="ar-SA" sz="1800" dirty="0">
                        <a:effectLst/>
                        <a:latin typeface="Arial"/>
                        <a:ea typeface="Arial"/>
                        <a:cs typeface="Arial"/>
                      </a:endParaRPr>
                    </a:p>
                  </a:txBody>
                  <a:tcPr marL="29796" marR="29796" marT="0" marB="0"/>
                </a:tc>
                <a:tc>
                  <a:txBody>
                    <a:bodyPr/>
                    <a:lstStyle/>
                    <a:p>
                      <a:pPr marL="0" marR="0" algn="r" rtl="1">
                        <a:lnSpc>
                          <a:spcPct val="115000"/>
                        </a:lnSpc>
                        <a:spcBef>
                          <a:spcPts val="0"/>
                        </a:spcBef>
                        <a:spcAft>
                          <a:spcPts val="1000"/>
                        </a:spcAft>
                      </a:pPr>
                      <a:r>
                        <a:rPr lang="ar-SA" sz="1800" dirty="0">
                          <a:effectLst/>
                          <a:latin typeface="Arial"/>
                          <a:cs typeface="Arial"/>
                        </a:rPr>
                        <a:t>من </a:t>
                      </a:r>
                    </a:p>
                  </a:txBody>
                  <a:tcPr marL="29796" marR="29796" marT="0" marB="0"/>
                </a:tc>
                <a:tc>
                  <a:txBody>
                    <a:bodyPr/>
                    <a:lstStyle/>
                    <a:p>
                      <a:pPr marL="0" marR="0" algn="r" rtl="1">
                        <a:lnSpc>
                          <a:spcPct val="115000"/>
                        </a:lnSpc>
                        <a:spcBef>
                          <a:spcPts val="0"/>
                        </a:spcBef>
                        <a:spcAft>
                          <a:spcPts val="1000"/>
                        </a:spcAft>
                      </a:pPr>
                      <a:r>
                        <a:rPr lang="ar-SA" sz="1800" dirty="0">
                          <a:effectLst/>
                          <a:latin typeface="Arial"/>
                          <a:cs typeface="Arial"/>
                        </a:rPr>
                        <a:t>بحلول متى </a:t>
                      </a:r>
                    </a:p>
                  </a:txBody>
                  <a:tcPr marL="29796" marR="29796" marT="0" marB="0"/>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0"/>
                  </a:ext>
                </a:extLst>
              </a:tr>
              <a:tr h="1498317">
                <a:tc>
                  <a:txBody>
                    <a:bodyPr/>
                    <a:lstStyle/>
                    <a:p>
                      <a:pPr marL="0" marR="0">
                        <a:lnSpc>
                          <a:spcPct val="115000"/>
                        </a:lnSpc>
                        <a:spcBef>
                          <a:spcPts val="0"/>
                        </a:spcBef>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c>
                  <a:txBody>
                    <a:bodyPr/>
                    <a:lstStyle/>
                    <a:p>
                      <a:pPr marL="0" marR="0" rtl="1">
                        <a:lnSpc>
                          <a:spcPct val="115000"/>
                        </a:lnSpc>
                        <a:spcBef>
                          <a:spcPts val="0"/>
                        </a:spcBef>
                        <a:spcAft>
                          <a:spcPts val="1000"/>
                        </a:spcAft>
                      </a:pPr>
                      <a:r>
                        <a:rPr lang="ar-SA" sz="1200" dirty="0">
                          <a:effectLst/>
                        </a:rPr>
                        <a:t> </a:t>
                      </a:r>
                      <a:endParaRPr lang="ar-SA" sz="1200" dirty="0">
                        <a:effectLst/>
                        <a:latin typeface="Arial"/>
                        <a:ea typeface="Arial"/>
                        <a:cs typeface="Arial"/>
                      </a:endParaRPr>
                    </a:p>
                  </a:txBody>
                  <a:tcPr marL="29796" marR="29796" marT="0" marB="0"/>
                </a:tc>
                <a:tc>
                  <a:txBody>
                    <a:bodyPr/>
                    <a:lstStyle/>
                    <a:p>
                      <a:pPr marL="0" marR="0" rtl="1">
                        <a:lnSpc>
                          <a:spcPct val="115000"/>
                        </a:lnSpc>
                        <a:spcBef>
                          <a:spcPts val="0"/>
                        </a:spcBef>
                        <a:spcAft>
                          <a:spcPts val="1000"/>
                        </a:spcAft>
                      </a:pPr>
                      <a:r>
                        <a:rPr lang="ar-SA" sz="1200" dirty="0">
                          <a:effectLst/>
                        </a:rPr>
                        <a:t> </a:t>
                      </a:r>
                      <a:endParaRPr lang="ar-SA" sz="1200" dirty="0">
                        <a:effectLst/>
                        <a:latin typeface="Arial"/>
                        <a:ea typeface="Arial"/>
                        <a:cs typeface="Arial"/>
                      </a:endParaRPr>
                    </a:p>
                  </a:txBody>
                  <a:tcPr marL="29796" marR="29796" marT="0" marB="0"/>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1"/>
                  </a:ext>
                </a:extLst>
              </a:tr>
              <a:tr h="1498317">
                <a:tc>
                  <a:txBody>
                    <a:bodyPr/>
                    <a:lstStyle/>
                    <a:p>
                      <a:pPr marL="0" marR="0">
                        <a:lnSpc>
                          <a:spcPct val="115000"/>
                        </a:lnSpc>
                        <a:spcBef>
                          <a:spcPts val="0"/>
                        </a:spcBef>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c>
                  <a:txBody>
                    <a:bodyPr/>
                    <a:lstStyle/>
                    <a:p>
                      <a:pPr marL="0" marR="0">
                        <a:lnSpc>
                          <a:spcPct val="115000"/>
                        </a:lnSpc>
                        <a:spcBef>
                          <a:spcPts val="0"/>
                        </a:spcBef>
                        <a:spcAft>
                          <a:spcPts val="1000"/>
                        </a:spcAft>
                      </a:pP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tc>
                  <a:txBody>
                    <a:bodyPr/>
                    <a:lstStyle/>
                    <a:p>
                      <a:pPr marL="0" marR="0">
                        <a:lnSpc>
                          <a:spcPct val="115000"/>
                        </a:lnSpc>
                        <a:spcBef>
                          <a:spcPts val="0"/>
                        </a:spcBef>
                        <a:spcAft>
                          <a:spcPts val="10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9796" marR="29796" marT="0" marB="0"/>
                </a:tc>
                <a:extLst>
                  <a:ext uri="{0D108BD9-81ED-4DB2-BD59-A6C34878D82A}">
                    <a16:rowId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a16="http://schemas.microsoft.com/office/drawing/2014/main" val="10002"/>
                  </a:ext>
                </a:extLst>
              </a:tr>
            </a:tbl>
          </a:graphicData>
        </a:graphic>
      </p:graphicFrame>
      <p:sp>
        <p:nvSpPr>
          <p:cNvPr id="9" name="TextBox 8"/>
          <p:cNvSpPr txBox="1"/>
          <p:nvPr/>
        </p:nvSpPr>
        <p:spPr>
          <a:xfrm>
            <a:off x="8486948" y="2208625"/>
            <a:ext cx="3233531" cy="2616101"/>
          </a:xfrm>
          <a:prstGeom prst="rect">
            <a:avLst/>
          </a:prstGeom>
          <a:noFill/>
        </p:spPr>
        <p:txBody>
          <a:bodyPr wrap="square" rtlCol="0">
            <a:spAutoFit/>
          </a:bodyPr>
          <a:lstStyle/>
          <a:p>
            <a:pPr marL="342900" indent="-342900" algn="r" rtl="1">
              <a:spcAft>
                <a:spcPts val="1200"/>
              </a:spcAft>
              <a:buClr>
                <a:schemeClr val="accent4">
                  <a:lumMod val="75000"/>
                </a:schemeClr>
              </a:buClr>
              <a:buFont typeface="Arial" panose="020B0604020202020204" pitchFamily="34" charset="0"/>
              <a:buChar char="•"/>
            </a:pPr>
            <a:r>
              <a:rPr lang="ar-SA" sz="2400" dirty="0">
                <a:latin typeface="Arial"/>
                <a:cs typeface="Arial"/>
              </a:rPr>
              <a:t>توثيق الخطة في نموذج خطة إجراءات حالة</a:t>
            </a:r>
          </a:p>
          <a:p>
            <a:pPr marL="342900" indent="-342900" algn="r" rtl="1">
              <a:spcAft>
                <a:spcPts val="1200"/>
              </a:spcAft>
              <a:buClr>
                <a:schemeClr val="accent4">
                  <a:lumMod val="75000"/>
                </a:schemeClr>
              </a:buClr>
              <a:buFont typeface="Arial" panose="020B0604020202020204" pitchFamily="34" charset="0"/>
              <a:buChar char="•"/>
            </a:pPr>
            <a:r>
              <a:rPr lang="ar-SA" sz="2400" dirty="0">
                <a:latin typeface="Arial"/>
                <a:cs typeface="Arial"/>
              </a:rPr>
              <a:t>إجراء مراجعة نهائية</a:t>
            </a:r>
          </a:p>
          <a:p>
            <a:pPr marL="342900" indent="-342900" algn="r" rtl="1">
              <a:spcAft>
                <a:spcPts val="1200"/>
              </a:spcAft>
              <a:buClr>
                <a:schemeClr val="accent4">
                  <a:lumMod val="75000"/>
                </a:schemeClr>
              </a:buClr>
              <a:buFont typeface="Arial" panose="020B0604020202020204" pitchFamily="34" charset="0"/>
              <a:buChar char="•"/>
            </a:pPr>
            <a:r>
              <a:rPr lang="ar-SA" sz="2400" dirty="0">
                <a:latin typeface="Arial"/>
                <a:cs typeface="Arial"/>
              </a:rPr>
              <a:t>التأكد من توقيع جميع نماذج الموافقة ذات الصلة لإجراء الإحالات </a:t>
            </a:r>
          </a:p>
        </p:txBody>
      </p:sp>
    </p:spTree>
    <p:extLst>
      <p:ext uri="{BB962C8B-B14F-4D97-AF65-F5344CB8AC3E}">
        <p14:creationId xmlns:p14="http://schemas.microsoft.com/office/powerpoint/2010/main" val="16582355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تخطيط المتابعة </a:t>
            </a:r>
          </a:p>
        </p:txBody>
      </p:sp>
      <p:sp>
        <p:nvSpPr>
          <p:cNvPr id="3" name="Content Placeholder 2"/>
          <p:cNvSpPr>
            <a:spLocks noGrp="1"/>
          </p:cNvSpPr>
          <p:nvPr>
            <p:ph idx="1"/>
          </p:nvPr>
        </p:nvSpPr>
        <p:spPr>
          <a:xfrm>
            <a:off x="1439333" y="2286000"/>
            <a:ext cx="9720262" cy="4022725"/>
          </a:xfrm>
        </p:spPr>
        <p:txBody>
          <a:bodyPr/>
          <a:lstStyle/>
          <a:p>
            <a:pPr algn="r" rtl="1"/>
            <a:r>
              <a:rPr lang="ar-SA" spc="0" dirty="0">
                <a:solidFill>
                  <a:schemeClr val="tx1"/>
                </a:solidFill>
                <a:latin typeface="Arial"/>
                <a:cs typeface="Arial"/>
              </a:rPr>
              <a:t>تحديد الوقت والمكان لاجتماع المتابعة </a:t>
            </a:r>
          </a:p>
          <a:p>
            <a:pPr algn="r" rtl="1"/>
            <a:r>
              <a:rPr lang="ar-SA" spc="0" dirty="0">
                <a:solidFill>
                  <a:schemeClr val="tx1"/>
                </a:solidFill>
                <a:latin typeface="Arial"/>
                <a:cs typeface="Arial"/>
              </a:rPr>
              <a:t>استكشاف ما سيكون الأكثر أماناً بالنسبة للناجي/الناجية: </a:t>
            </a:r>
          </a:p>
          <a:p>
            <a:pPr marL="339725" indent="-22225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مواعيد للناجي/الناجية للقدوم إلى مركز الاستشارات</a:t>
            </a:r>
          </a:p>
          <a:p>
            <a:pPr marL="339725" indent="-22225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مقابلة الناجي/الناجية داخل مكتب مقدم خدمة آخر </a:t>
            </a:r>
          </a:p>
          <a:p>
            <a:pPr marL="339725" indent="-22225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زيارة الشخص في منزله إذا لم يضر هذا بالسرية</a:t>
            </a:r>
          </a:p>
          <a:p>
            <a:pPr marL="339725" indent="-22225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الاتصال بالناجي/الناجية عن طريق الهاتف</a:t>
            </a:r>
          </a:p>
        </p:txBody>
      </p:sp>
    </p:spTree>
    <p:extLst>
      <p:ext uri="{BB962C8B-B14F-4D97-AF65-F5344CB8AC3E}">
        <p14:creationId xmlns:p14="http://schemas.microsoft.com/office/powerpoint/2010/main" val="4255886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mn-cs"/>
              </a:rPr>
              <a:t>إجراء مناقشة مع المشرف الخاص بك </a:t>
            </a:r>
          </a:p>
        </p:txBody>
      </p:sp>
      <p:sp>
        <p:nvSpPr>
          <p:cNvPr id="3" name="Content Placeholder 2"/>
          <p:cNvSpPr>
            <a:spLocks noGrp="1"/>
          </p:cNvSpPr>
          <p:nvPr>
            <p:ph idx="1"/>
          </p:nvPr>
        </p:nvSpPr>
        <p:spPr>
          <a:xfrm>
            <a:off x="1447800" y="2286000"/>
            <a:ext cx="9720262" cy="4022725"/>
          </a:xfrm>
        </p:spPr>
        <p:txBody>
          <a:bodyPr>
            <a:normAutofit/>
          </a:bodyPr>
          <a:lstStyle/>
          <a:p>
            <a:pPr rtl="1"/>
            <a:endParaRPr lang="ar-SA" sz="2400" spc="0" dirty="0">
              <a:solidFill>
                <a:schemeClr val="tx1"/>
              </a:solidFill>
              <a:cs typeface="+mn-cs"/>
            </a:endParaRPr>
          </a:p>
          <a:p>
            <a:pPr algn="r" rtl="1"/>
            <a:r>
              <a:rPr lang="ar-SA" sz="2400" spc="0" dirty="0">
                <a:solidFill>
                  <a:schemeClr val="tx1"/>
                </a:solidFill>
                <a:latin typeface="Arial"/>
                <a:cs typeface="+mn-cs"/>
              </a:rPr>
              <a:t>إذا حدثت مشكلات على مدار التقييم الخاص بك وتخطيطك للإجراءات بخصوص المخاوف العاجلة المتعلقة بالسلامة، تأكد من مناقشتها مع المشرف الخاص بك قبل إنهائك لجلسة تخطيط إجراءات الحالة مع المشرف. </a:t>
            </a:r>
          </a:p>
        </p:txBody>
      </p:sp>
    </p:spTree>
    <p:extLst>
      <p:ext uri="{BB962C8B-B14F-4D97-AF65-F5344CB8AC3E}">
        <p14:creationId xmlns:p14="http://schemas.microsoft.com/office/powerpoint/2010/main" val="13166996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955" y="2419659"/>
            <a:ext cx="4769556" cy="1545564"/>
          </a:xfrm>
        </p:spPr>
        <p:txBody>
          <a:bodyPr>
            <a:normAutofit/>
          </a:bodyPr>
          <a:lstStyle/>
          <a:p>
            <a:pPr rtl="1">
              <a:lnSpc>
                <a:spcPct val="100000"/>
              </a:lnSpc>
            </a:pPr>
            <a:r>
              <a:rPr lang="ar-SA" sz="4000" spc="0" dirty="0" smtClean="0">
                <a:latin typeface="Arial"/>
                <a:cs typeface="+mn-cs"/>
              </a:rPr>
              <a:t>النشاط:</a:t>
            </a:r>
            <a:r>
              <a:rPr lang="ar-EG" sz="4000" spc="0" dirty="0" smtClean="0">
                <a:latin typeface="Arial"/>
                <a:cs typeface="+mn-cs"/>
              </a:rPr>
              <a:t/>
            </a:r>
            <a:br>
              <a:rPr lang="ar-EG" sz="4000" spc="0" dirty="0" smtClean="0">
                <a:latin typeface="Arial"/>
                <a:cs typeface="+mn-cs"/>
              </a:rPr>
            </a:br>
            <a:r>
              <a:rPr lang="ar-SA" sz="4000" spc="0" dirty="0" smtClean="0">
                <a:cs typeface="+mn-cs"/>
              </a:rPr>
              <a:t>استنتاج الخلاصة</a:t>
            </a:r>
            <a:endParaRPr lang="en-US" sz="4000" spc="0" dirty="0" smtClean="0">
              <a:latin typeface="Arial"/>
              <a:cs typeface="+mn-cs"/>
            </a:endParaRPr>
          </a:p>
        </p:txBody>
      </p:sp>
      <p:sp>
        <p:nvSpPr>
          <p:cNvPr id="3" name="Content Placeholder 2"/>
          <p:cNvSpPr>
            <a:spLocks noGrp="1"/>
          </p:cNvSpPr>
          <p:nvPr>
            <p:ph idx="1"/>
          </p:nvPr>
        </p:nvSpPr>
        <p:spPr>
          <a:xfrm>
            <a:off x="663222" y="1451328"/>
            <a:ext cx="4478866" cy="5053469"/>
          </a:xfrm>
        </p:spPr>
        <p:txBody>
          <a:bodyPr>
            <a:noAutofit/>
          </a:bodyPr>
          <a:lstStyle/>
          <a:p>
            <a:pPr algn="r" rtl="1">
              <a:buClr>
                <a:srgbClr val="ADBD76"/>
              </a:buClr>
              <a:buFont typeface="Wingdings" panose="05000000000000000000" pitchFamily="2" charset="2"/>
              <a:buChar char="ß"/>
            </a:pPr>
            <a:r>
              <a:rPr lang="ar-SA" dirty="0">
                <a:solidFill>
                  <a:schemeClr val="tx1"/>
                </a:solidFill>
                <a:latin typeface="Arial"/>
                <a:cs typeface="+mn-cs"/>
              </a:rPr>
              <a:t>في مجموعات صغيرة </a:t>
            </a:r>
            <a:r>
              <a:rPr lang="ar-SA" b="1" dirty="0">
                <a:solidFill>
                  <a:schemeClr val="tx1"/>
                </a:solidFill>
                <a:latin typeface="Arial"/>
                <a:cs typeface="+mn-cs"/>
              </a:rPr>
              <a:t>ليست أكثر من 5 أشخاص</a:t>
            </a:r>
            <a:r>
              <a:rPr lang="ar-SA" dirty="0">
                <a:solidFill>
                  <a:schemeClr val="tx1"/>
                </a:solidFill>
                <a:latin typeface="Arial"/>
                <a:cs typeface="+mn-cs"/>
              </a:rPr>
              <a:t>، سيتم إعطاؤك دراسة حالة وحزمة من البطاقات بمهام متنوعة تتعلق بعملية تخطيط إجراءات الحالة. </a:t>
            </a:r>
          </a:p>
          <a:p>
            <a:pPr algn="r" rtl="1">
              <a:buClr>
                <a:srgbClr val="ADBD76"/>
              </a:buClr>
              <a:buFont typeface="Wingdings" panose="05000000000000000000" pitchFamily="2" charset="2"/>
              <a:buChar char="ß"/>
            </a:pPr>
            <a:r>
              <a:rPr lang="ar-SA" b="1" dirty="0">
                <a:solidFill>
                  <a:schemeClr val="tx1"/>
                </a:solidFill>
                <a:latin typeface="Arial"/>
                <a:cs typeface="+mn-cs"/>
              </a:rPr>
              <a:t>اقرأوا دراسة الحالة</a:t>
            </a:r>
            <a:r>
              <a:rPr lang="ar-SA" dirty="0">
                <a:solidFill>
                  <a:schemeClr val="tx1"/>
                </a:solidFill>
                <a:latin typeface="Arial"/>
                <a:cs typeface="+mn-cs"/>
              </a:rPr>
              <a:t>، كمجموعة. سيتاح لكم عندئذ </a:t>
            </a:r>
            <a:r>
              <a:rPr lang="ar-SA" b="1" dirty="0">
                <a:solidFill>
                  <a:schemeClr val="tx1"/>
                </a:solidFill>
                <a:latin typeface="Arial"/>
                <a:cs typeface="+mn-cs"/>
              </a:rPr>
              <a:t>3 دقائق لوضع بطاقات تخطيط إجراءات الحالة في الترتيب الصحيح</a:t>
            </a:r>
            <a:r>
              <a:rPr lang="ar-SA" dirty="0">
                <a:solidFill>
                  <a:schemeClr val="tx1"/>
                </a:solidFill>
                <a:latin typeface="Arial"/>
                <a:cs typeface="+mn-cs"/>
              </a:rPr>
              <a:t> استناداً إلى دراسة الحالة. </a:t>
            </a:r>
            <a:r>
              <a:rPr lang="ar-SA" b="1" dirty="0">
                <a:solidFill>
                  <a:schemeClr val="tx1"/>
                </a:solidFill>
                <a:latin typeface="Arial"/>
                <a:cs typeface="+mn-cs"/>
              </a:rPr>
              <a:t>تذكر: </a:t>
            </a:r>
            <a:r>
              <a:rPr lang="ar-SA" dirty="0">
                <a:solidFill>
                  <a:schemeClr val="tx1"/>
                </a:solidFill>
                <a:latin typeface="Arial"/>
                <a:cs typeface="+mn-cs"/>
              </a:rPr>
              <a:t>قد لا تحتاجون إلى استخدام جميع البطاقات وقد يتم استخدام بعضها لأكثر من مرة!</a:t>
            </a:r>
          </a:p>
          <a:p>
            <a:pPr algn="r" rtl="1">
              <a:buClr>
                <a:srgbClr val="ADBD76"/>
              </a:buClr>
              <a:buFont typeface="Wingdings" panose="05000000000000000000" pitchFamily="2" charset="2"/>
              <a:buChar char="ß"/>
            </a:pPr>
            <a:r>
              <a:rPr lang="ar-SA" dirty="0">
                <a:solidFill>
                  <a:schemeClr val="tx1"/>
                </a:solidFill>
                <a:latin typeface="Arial"/>
                <a:cs typeface="+mn-cs"/>
              </a:rPr>
              <a:t>كن مستعداً للتناقش كمجموعة أكبر.</a:t>
            </a:r>
          </a:p>
          <a:p>
            <a:pPr algn="r" rtl="1">
              <a:buClr>
                <a:srgbClr val="ADBD76"/>
              </a:buClr>
              <a:buFont typeface="Wingdings" panose="05000000000000000000" pitchFamily="2" charset="2"/>
              <a:buChar char="ß"/>
            </a:pPr>
            <a:endParaRPr lang="ar-SA" dirty="0" smtClean="0">
              <a:latin typeface="Arial"/>
              <a:cs typeface="+mn-cs"/>
            </a:endParaRPr>
          </a:p>
        </p:txBody>
      </p:sp>
    </p:spTree>
    <p:extLst>
      <p:ext uri="{BB962C8B-B14F-4D97-AF65-F5344CB8AC3E}">
        <p14:creationId xmlns:p14="http://schemas.microsoft.com/office/powerpoint/2010/main" val="3767812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smtClean="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مخاوف؟</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smtClean="0">
                <a:latin typeface="Arial"/>
                <a:cs typeface="Arial"/>
              </a:rPr>
              <a:t>هل توجد أفكار؟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algn="r" rtl="1"/>
            <a:r>
              <a:rPr lang="ar-SA" spc="0" dirty="0" smtClean="0">
                <a:latin typeface="Arial"/>
                <a:cs typeface="+mn-cs"/>
              </a:rPr>
              <a:t>الخطوة 3: </a:t>
            </a:r>
            <a:r>
              <a:rPr lang="ar-SA" spc="0" dirty="0">
                <a:cs typeface="+mn-cs"/>
              </a:rPr>
              <a:t>تخطيط إجراءات الحالة</a:t>
            </a:r>
            <a:endParaRPr lang="ar-SA" spc="0" dirty="0" smtClean="0">
              <a:latin typeface="Arial"/>
              <a:cs typeface="+mn-cs"/>
            </a:endParaRPr>
          </a:p>
        </p:txBody>
      </p:sp>
      <p:sp>
        <p:nvSpPr>
          <p:cNvPr id="5" name="Text Placeholder 4"/>
          <p:cNvSpPr>
            <a:spLocks noGrp="1"/>
          </p:cNvSpPr>
          <p:nvPr>
            <p:ph type="body" sz="quarter" idx="10"/>
          </p:nvPr>
        </p:nvSpPr>
        <p:spPr/>
        <p:txBody>
          <a:bodyPr/>
          <a:lstStyle/>
          <a:p>
            <a:pPr algn="r" rtl="1">
              <a:buFont typeface="Tw Cen MT" charset="0"/>
              <a:buChar char=" "/>
              <a:defRPr/>
            </a:pPr>
            <a:r>
              <a:rPr lang="ar-SA" spc="0" smtClean="0">
                <a:latin typeface="Arial"/>
                <a:cs typeface="Arial"/>
              </a:rPr>
              <a:t>الوحدة 13</a:t>
            </a:r>
          </a:p>
        </p:txBody>
      </p:sp>
      <p:sp>
        <p:nvSpPr>
          <p:cNvPr id="8" name="Text Placeholder 7"/>
          <p:cNvSpPr>
            <a:spLocks noGrp="1"/>
          </p:cNvSpPr>
          <p:nvPr>
            <p:ph type="body" sz="quarter" idx="11"/>
          </p:nvPr>
        </p:nvSpPr>
        <p:spPr/>
        <p:txBody>
          <a:bodyPr/>
          <a:lstStyle/>
          <a:p>
            <a:endParaRPr lang="en-US" spc="0"/>
          </a:p>
        </p:txBody>
      </p:sp>
      <p:cxnSp>
        <p:nvCxnSpPr>
          <p:cNvPr id="7" name="Straight Connector 6"/>
          <p:cNvCxnSpPr/>
          <p:nvPr/>
        </p:nvCxnSpPr>
        <p:spPr>
          <a:xfrm>
            <a:off x="1072203" y="4032795"/>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2355" y="2419659"/>
            <a:ext cx="4769556" cy="1545564"/>
          </a:xfrm>
          <a:ln w="38100">
            <a:solidFill>
              <a:schemeClr val="accent3"/>
            </a:solidFill>
          </a:ln>
        </p:spPr>
        <p:txBody>
          <a:bodyPr/>
          <a:lstStyle/>
          <a:p>
            <a:pPr rtl="1"/>
            <a:r>
              <a:rPr lang="ar-EG" sz="4000" spc="0" dirty="0" smtClean="0">
                <a:cs typeface="+mn-cs"/>
              </a:rPr>
              <a:t>الأهداف</a:t>
            </a:r>
            <a:endParaRPr spc="0" dirty="0">
              <a:cs typeface="+mn-cs"/>
            </a:endParaRPr>
          </a:p>
        </p:txBody>
      </p:sp>
      <p:sp>
        <p:nvSpPr>
          <p:cNvPr id="3" name="Content Placeholder 2"/>
          <p:cNvSpPr>
            <a:spLocks noGrp="1"/>
          </p:cNvSpPr>
          <p:nvPr>
            <p:ph idx="1"/>
          </p:nvPr>
        </p:nvSpPr>
        <p:spPr>
          <a:xfrm>
            <a:off x="808567" y="841728"/>
            <a:ext cx="4478866" cy="5053469"/>
          </a:xfrm>
        </p:spPr>
        <p:txBody>
          <a:bodyPr/>
          <a:lstStyle/>
          <a:p>
            <a:pPr lvl="0" algn="r" rtl="1">
              <a:buClr>
                <a:srgbClr val="ADBD76"/>
              </a:buClr>
              <a:buFont typeface="Wingdings" panose="05000000000000000000" pitchFamily="2" charset="2"/>
              <a:buChar char="ß"/>
            </a:pPr>
            <a:r>
              <a:rPr lang="ar-SA" dirty="0">
                <a:solidFill>
                  <a:schemeClr val="tx1"/>
                </a:solidFill>
                <a:latin typeface="Arial"/>
                <a:cs typeface="+mn-cs"/>
              </a:rPr>
              <a:t>القدرة على العمل مع الناجي/الناجية لرسم خريطة احتياجاته/سيطرتها</a:t>
            </a:r>
          </a:p>
          <a:p>
            <a:pPr lvl="0" algn="r" rtl="1">
              <a:buClr>
                <a:srgbClr val="ADBD76"/>
              </a:buClr>
              <a:buFont typeface="Wingdings" panose="05000000000000000000" pitchFamily="2" charset="2"/>
              <a:buChar char="ß"/>
            </a:pPr>
            <a:r>
              <a:rPr lang="ar-SA" dirty="0">
                <a:solidFill>
                  <a:schemeClr val="tx1"/>
                </a:solidFill>
                <a:latin typeface="Arial"/>
                <a:cs typeface="+mn-cs"/>
              </a:rPr>
              <a:t>وضع خطة شاملة مع الناجي/الناجية لربطه/ربطها بالخدمات</a:t>
            </a:r>
          </a:p>
          <a:p>
            <a:pPr lvl="0" algn="r" rtl="1">
              <a:buClr>
                <a:srgbClr val="ADBD76"/>
              </a:buClr>
              <a:buFont typeface="Wingdings" panose="05000000000000000000" pitchFamily="2" charset="2"/>
              <a:buChar char="ß"/>
            </a:pPr>
            <a:r>
              <a:rPr lang="ar-SA" dirty="0">
                <a:solidFill>
                  <a:schemeClr val="tx1"/>
                </a:solidFill>
                <a:latin typeface="Arial"/>
                <a:cs typeface="+mn-cs"/>
              </a:rPr>
              <a:t>فهم كيفية توثيق خطة عمل الحالة مع ولصالح الناجي/الناجية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خطوات إدارة الحالة التي تركز على الناجين/الناجيات</a:t>
            </a:r>
          </a:p>
        </p:txBody>
      </p:sp>
      <p:grpSp>
        <p:nvGrpSpPr>
          <p:cNvPr id="64" name="Group 63"/>
          <p:cNvGrpSpPr/>
          <p:nvPr/>
        </p:nvGrpSpPr>
        <p:grpSpPr>
          <a:xfrm flipH="1">
            <a:off x="1025338" y="1898165"/>
            <a:ext cx="9717991" cy="4083632"/>
            <a:chOff x="1025338" y="1898165"/>
            <a:chExt cx="9717991" cy="4083632"/>
          </a:xfrm>
        </p:grpSpPr>
        <p:sp>
          <p:nvSpPr>
            <p:cNvPr id="5" name="Down Arrow 4"/>
            <p:cNvSpPr/>
            <p:nvPr/>
          </p:nvSpPr>
          <p:spPr>
            <a:xfrm>
              <a:off x="4657237" y="1898165"/>
              <a:ext cx="651163" cy="153785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5" name="L-Shape 34"/>
            <p:cNvSpPr/>
            <p:nvPr/>
          </p:nvSpPr>
          <p:spPr>
            <a:xfrm rot="5400000">
              <a:off x="1322346" y="4358951"/>
              <a:ext cx="894633" cy="1488650"/>
            </a:xfrm>
            <a:prstGeom prst="corner">
              <a:avLst>
                <a:gd name="adj1" fmla="val 16120"/>
                <a:gd name="adj2" fmla="val 16110"/>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grpSp>
          <p:nvGrpSpPr>
            <p:cNvPr id="36" name="Group 35"/>
            <p:cNvGrpSpPr/>
            <p:nvPr/>
          </p:nvGrpSpPr>
          <p:grpSpPr>
            <a:xfrm>
              <a:off x="1173009" y="4803736"/>
              <a:ext cx="1343961" cy="1178061"/>
              <a:chOff x="148806" y="2514030"/>
              <a:chExt cx="1343961" cy="1178061"/>
            </a:xfrm>
          </p:grpSpPr>
          <p:sp>
            <p:nvSpPr>
              <p:cNvPr id="37" name="Rectangle 36"/>
              <p:cNvSpPr/>
              <p:nvPr/>
            </p:nvSpPr>
            <p:spPr>
              <a:xfrm>
                <a:off x="148806" y="2514030"/>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8" name="Rectangle 37"/>
              <p:cNvSpPr/>
              <p:nvPr/>
            </p:nvSpPr>
            <p:spPr>
              <a:xfrm>
                <a:off x="148806" y="2514030"/>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100000"/>
                  </a:lnSpc>
                  <a:spcBef>
                    <a:spcPct val="0"/>
                  </a:spcBef>
                  <a:spcAft>
                    <a:spcPct val="35000"/>
                  </a:spcAft>
                </a:pPr>
                <a:r>
                  <a:rPr lang="ar-SA" sz="1400" kern="1200" smtClean="0"/>
                  <a:t>التقديم والمشاركة </a:t>
                </a:r>
              </a:p>
            </p:txBody>
          </p:sp>
        </p:grpSp>
        <p:sp>
          <p:nvSpPr>
            <p:cNvPr id="39" name="Isosceles Triangle 38"/>
            <p:cNvSpPr/>
            <p:nvPr/>
          </p:nvSpPr>
          <p:spPr>
            <a:xfrm>
              <a:off x="2263393" y="4249355"/>
              <a:ext cx="253577" cy="253577"/>
            </a:xfrm>
            <a:prstGeom prst="triangle">
              <a:avLst>
                <a:gd name="adj" fmla="val 100000"/>
              </a:avLst>
            </a:prstGeom>
          </p:spPr>
          <p:style>
            <a:lnRef idx="2">
              <a:schemeClr val="accent5">
                <a:hueOff val="-309652"/>
                <a:satOff val="3104"/>
                <a:lumOff val="-2157"/>
                <a:alphaOff val="0"/>
              </a:schemeClr>
            </a:lnRef>
            <a:fillRef idx="1">
              <a:schemeClr val="accent5">
                <a:hueOff val="-309652"/>
                <a:satOff val="3104"/>
                <a:lumOff val="-2157"/>
                <a:alphaOff val="0"/>
              </a:schemeClr>
            </a:fillRef>
            <a:effectRef idx="0">
              <a:schemeClr val="accent5">
                <a:hueOff val="-309652"/>
                <a:satOff val="3104"/>
                <a:lumOff val="-2157"/>
                <a:alphaOff val="0"/>
              </a:schemeClr>
            </a:effectRef>
            <a:fontRef idx="minor">
              <a:schemeClr val="lt1"/>
            </a:fontRef>
          </p:style>
        </p:sp>
        <p:sp>
          <p:nvSpPr>
            <p:cNvPr id="40" name="L-Shape 39"/>
            <p:cNvSpPr/>
            <p:nvPr/>
          </p:nvSpPr>
          <p:spPr>
            <a:xfrm rot="5400000">
              <a:off x="2967617" y="3951827"/>
              <a:ext cx="894633" cy="1488650"/>
            </a:xfrm>
            <a:prstGeom prst="corner">
              <a:avLst>
                <a:gd name="adj1" fmla="val 16120"/>
                <a:gd name="adj2" fmla="val 16110"/>
              </a:avLst>
            </a:prstGeom>
          </p:spPr>
          <p:style>
            <a:lnRef idx="2">
              <a:schemeClr val="accent5">
                <a:hueOff val="-619304"/>
                <a:satOff val="6209"/>
                <a:lumOff val="-4314"/>
                <a:alphaOff val="0"/>
              </a:schemeClr>
            </a:lnRef>
            <a:fillRef idx="1">
              <a:schemeClr val="accent5">
                <a:hueOff val="-619304"/>
                <a:satOff val="6209"/>
                <a:lumOff val="-4314"/>
                <a:alphaOff val="0"/>
              </a:schemeClr>
            </a:fillRef>
            <a:effectRef idx="0">
              <a:schemeClr val="accent5">
                <a:hueOff val="-619304"/>
                <a:satOff val="6209"/>
                <a:lumOff val="-4314"/>
                <a:alphaOff val="0"/>
              </a:schemeClr>
            </a:effectRef>
            <a:fontRef idx="minor">
              <a:schemeClr val="lt1"/>
            </a:fontRef>
          </p:style>
        </p:sp>
        <p:grpSp>
          <p:nvGrpSpPr>
            <p:cNvPr id="41" name="Group 40"/>
            <p:cNvGrpSpPr/>
            <p:nvPr/>
          </p:nvGrpSpPr>
          <p:grpSpPr>
            <a:xfrm>
              <a:off x="2818281" y="4396612"/>
              <a:ext cx="1343961" cy="1178061"/>
              <a:chOff x="1794078" y="2106906"/>
              <a:chExt cx="1343961" cy="1178061"/>
            </a:xfrm>
          </p:grpSpPr>
          <p:sp>
            <p:nvSpPr>
              <p:cNvPr id="42" name="Rectangle 41"/>
              <p:cNvSpPr/>
              <p:nvPr/>
            </p:nvSpPr>
            <p:spPr>
              <a:xfrm>
                <a:off x="1794078" y="2106906"/>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3" name="Rectangle 42"/>
              <p:cNvSpPr/>
              <p:nvPr/>
            </p:nvSpPr>
            <p:spPr>
              <a:xfrm>
                <a:off x="1794078" y="2106906"/>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100000"/>
                  </a:lnSpc>
                  <a:spcBef>
                    <a:spcPct val="0"/>
                  </a:spcBef>
                  <a:spcAft>
                    <a:spcPct val="35000"/>
                  </a:spcAft>
                </a:pPr>
                <a:r>
                  <a:rPr lang="ar-SA" sz="1400" kern="1200" smtClean="0"/>
                  <a:t>التقييم</a:t>
                </a:r>
              </a:p>
            </p:txBody>
          </p:sp>
        </p:grpSp>
        <p:sp>
          <p:nvSpPr>
            <p:cNvPr id="44" name="Isosceles Triangle 43"/>
            <p:cNvSpPr/>
            <p:nvPr/>
          </p:nvSpPr>
          <p:spPr>
            <a:xfrm>
              <a:off x="3908665" y="3842230"/>
              <a:ext cx="253577" cy="253577"/>
            </a:xfrm>
            <a:prstGeom prst="triangle">
              <a:avLst>
                <a:gd name="adj" fmla="val 100000"/>
              </a:avLst>
            </a:prstGeom>
          </p:spPr>
          <p:style>
            <a:lnRef idx="2">
              <a:schemeClr val="accent5">
                <a:hueOff val="-928955"/>
                <a:satOff val="9313"/>
                <a:lumOff val="-6471"/>
                <a:alphaOff val="0"/>
              </a:schemeClr>
            </a:lnRef>
            <a:fillRef idx="1">
              <a:schemeClr val="accent5">
                <a:hueOff val="-928955"/>
                <a:satOff val="9313"/>
                <a:lumOff val="-6471"/>
                <a:alphaOff val="0"/>
              </a:schemeClr>
            </a:fillRef>
            <a:effectRef idx="0">
              <a:schemeClr val="accent5">
                <a:hueOff val="-928955"/>
                <a:satOff val="9313"/>
                <a:lumOff val="-6471"/>
                <a:alphaOff val="0"/>
              </a:schemeClr>
            </a:effectRef>
            <a:fontRef idx="minor">
              <a:schemeClr val="lt1"/>
            </a:fontRef>
          </p:style>
        </p:sp>
        <p:sp>
          <p:nvSpPr>
            <p:cNvPr id="45" name="L-Shape 44"/>
            <p:cNvSpPr/>
            <p:nvPr/>
          </p:nvSpPr>
          <p:spPr>
            <a:xfrm rot="5400000">
              <a:off x="4612889" y="3544702"/>
              <a:ext cx="894633" cy="1488650"/>
            </a:xfrm>
            <a:prstGeom prst="corner">
              <a:avLst>
                <a:gd name="adj1" fmla="val 16120"/>
                <a:gd name="adj2" fmla="val 16110"/>
              </a:avLst>
            </a:prstGeom>
          </p:spPr>
          <p:style>
            <a:lnRef idx="2">
              <a:schemeClr val="accent5">
                <a:hueOff val="-1238607"/>
                <a:satOff val="12418"/>
                <a:lumOff val="-8628"/>
                <a:alphaOff val="0"/>
              </a:schemeClr>
            </a:lnRef>
            <a:fillRef idx="1">
              <a:schemeClr val="accent5">
                <a:hueOff val="-1238607"/>
                <a:satOff val="12418"/>
                <a:lumOff val="-8628"/>
                <a:alphaOff val="0"/>
              </a:schemeClr>
            </a:fillRef>
            <a:effectRef idx="0">
              <a:schemeClr val="accent5">
                <a:hueOff val="-1238607"/>
                <a:satOff val="12418"/>
                <a:lumOff val="-8628"/>
                <a:alphaOff val="0"/>
              </a:schemeClr>
            </a:effectRef>
            <a:fontRef idx="minor">
              <a:schemeClr val="lt1"/>
            </a:fontRef>
          </p:style>
        </p:sp>
        <p:grpSp>
          <p:nvGrpSpPr>
            <p:cNvPr id="46" name="Group 45"/>
            <p:cNvGrpSpPr/>
            <p:nvPr/>
          </p:nvGrpSpPr>
          <p:grpSpPr>
            <a:xfrm>
              <a:off x="4463553" y="3989488"/>
              <a:ext cx="1343961" cy="1178061"/>
              <a:chOff x="3439350" y="1699782"/>
              <a:chExt cx="1343961" cy="1178061"/>
            </a:xfrm>
          </p:grpSpPr>
          <p:sp>
            <p:nvSpPr>
              <p:cNvPr id="47" name="Rectangle 46"/>
              <p:cNvSpPr/>
              <p:nvPr/>
            </p:nvSpPr>
            <p:spPr>
              <a:xfrm>
                <a:off x="3439350" y="1699782"/>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8" name="Rectangle 47"/>
              <p:cNvSpPr/>
              <p:nvPr/>
            </p:nvSpPr>
            <p:spPr>
              <a:xfrm>
                <a:off x="3439350" y="1699782"/>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100000"/>
                  </a:lnSpc>
                  <a:spcBef>
                    <a:spcPct val="0"/>
                  </a:spcBef>
                  <a:spcAft>
                    <a:spcPct val="35000"/>
                  </a:spcAft>
                </a:pPr>
                <a:r>
                  <a:rPr lang="ar-SA" sz="1400" kern="1200" smtClean="0"/>
                  <a:t>تخطيط إجراءات الحالة</a:t>
                </a:r>
              </a:p>
            </p:txBody>
          </p:sp>
        </p:grpSp>
        <p:sp>
          <p:nvSpPr>
            <p:cNvPr id="49" name="Isosceles Triangle 48"/>
            <p:cNvSpPr/>
            <p:nvPr/>
          </p:nvSpPr>
          <p:spPr>
            <a:xfrm>
              <a:off x="5553937" y="3435106"/>
              <a:ext cx="253577" cy="253577"/>
            </a:xfrm>
            <a:prstGeom prst="triangle">
              <a:avLst>
                <a:gd name="adj" fmla="val 100000"/>
              </a:avLst>
            </a:prstGeom>
          </p:spPr>
          <p:style>
            <a:lnRef idx="2">
              <a:schemeClr val="accent5">
                <a:hueOff val="-1548259"/>
                <a:satOff val="15522"/>
                <a:lumOff val="-10784"/>
                <a:alphaOff val="0"/>
              </a:schemeClr>
            </a:lnRef>
            <a:fillRef idx="1">
              <a:schemeClr val="accent5">
                <a:hueOff val="-1548259"/>
                <a:satOff val="15522"/>
                <a:lumOff val="-10784"/>
                <a:alphaOff val="0"/>
              </a:schemeClr>
            </a:fillRef>
            <a:effectRef idx="0">
              <a:schemeClr val="accent5">
                <a:hueOff val="-1548259"/>
                <a:satOff val="15522"/>
                <a:lumOff val="-10784"/>
                <a:alphaOff val="0"/>
              </a:schemeClr>
            </a:effectRef>
            <a:fontRef idx="minor">
              <a:schemeClr val="lt1"/>
            </a:fontRef>
          </p:style>
        </p:sp>
        <p:sp>
          <p:nvSpPr>
            <p:cNvPr id="50" name="L-Shape 49"/>
            <p:cNvSpPr/>
            <p:nvPr/>
          </p:nvSpPr>
          <p:spPr>
            <a:xfrm rot="5400000">
              <a:off x="6258161" y="3137578"/>
              <a:ext cx="894633" cy="1488650"/>
            </a:xfrm>
            <a:prstGeom prst="corner">
              <a:avLst>
                <a:gd name="adj1" fmla="val 16120"/>
                <a:gd name="adj2" fmla="val 16110"/>
              </a:avLst>
            </a:prstGeom>
          </p:spPr>
          <p:style>
            <a:lnRef idx="2">
              <a:schemeClr val="accent5">
                <a:hueOff val="-1857911"/>
                <a:satOff val="18626"/>
                <a:lumOff val="-12941"/>
                <a:alphaOff val="0"/>
              </a:schemeClr>
            </a:lnRef>
            <a:fillRef idx="1">
              <a:schemeClr val="accent5">
                <a:hueOff val="-1857911"/>
                <a:satOff val="18626"/>
                <a:lumOff val="-12941"/>
                <a:alphaOff val="0"/>
              </a:schemeClr>
            </a:fillRef>
            <a:effectRef idx="0">
              <a:schemeClr val="accent5">
                <a:hueOff val="-1857911"/>
                <a:satOff val="18626"/>
                <a:lumOff val="-12941"/>
                <a:alphaOff val="0"/>
              </a:schemeClr>
            </a:effectRef>
            <a:fontRef idx="minor">
              <a:schemeClr val="lt1"/>
            </a:fontRef>
          </p:style>
        </p:sp>
        <p:grpSp>
          <p:nvGrpSpPr>
            <p:cNvPr id="51" name="Group 50"/>
            <p:cNvGrpSpPr/>
            <p:nvPr/>
          </p:nvGrpSpPr>
          <p:grpSpPr>
            <a:xfrm>
              <a:off x="6108824" y="3582364"/>
              <a:ext cx="1343961" cy="1178061"/>
              <a:chOff x="5084621" y="1292658"/>
              <a:chExt cx="1343961" cy="1178061"/>
            </a:xfrm>
          </p:grpSpPr>
          <p:sp>
            <p:nvSpPr>
              <p:cNvPr id="52" name="Rectangle 51"/>
              <p:cNvSpPr/>
              <p:nvPr/>
            </p:nvSpPr>
            <p:spPr>
              <a:xfrm>
                <a:off x="5084621" y="1292658"/>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3" name="Rectangle 52"/>
              <p:cNvSpPr/>
              <p:nvPr/>
            </p:nvSpPr>
            <p:spPr>
              <a:xfrm>
                <a:off x="5084621" y="1292658"/>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100000"/>
                  </a:lnSpc>
                  <a:spcBef>
                    <a:spcPct val="0"/>
                  </a:spcBef>
                  <a:spcAft>
                    <a:spcPct val="35000"/>
                  </a:spcAft>
                </a:pPr>
                <a:r>
                  <a:rPr lang="ar-SA" sz="1400" kern="1200" smtClean="0"/>
                  <a:t>تنفيذ خطة الإجراءات </a:t>
                </a:r>
              </a:p>
            </p:txBody>
          </p:sp>
        </p:grpSp>
        <p:sp>
          <p:nvSpPr>
            <p:cNvPr id="54" name="Isosceles Triangle 53"/>
            <p:cNvSpPr/>
            <p:nvPr/>
          </p:nvSpPr>
          <p:spPr>
            <a:xfrm>
              <a:off x="7199208" y="3027982"/>
              <a:ext cx="253577" cy="253577"/>
            </a:xfrm>
            <a:prstGeom prst="triangle">
              <a:avLst>
                <a:gd name="adj" fmla="val 100000"/>
              </a:avLst>
            </a:prstGeom>
          </p:spPr>
          <p:style>
            <a:lnRef idx="2">
              <a:schemeClr val="accent5">
                <a:hueOff val="-2167562"/>
                <a:satOff val="21731"/>
                <a:lumOff val="-15098"/>
                <a:alphaOff val="0"/>
              </a:schemeClr>
            </a:lnRef>
            <a:fillRef idx="1">
              <a:schemeClr val="accent5">
                <a:hueOff val="-2167562"/>
                <a:satOff val="21731"/>
                <a:lumOff val="-15098"/>
                <a:alphaOff val="0"/>
              </a:schemeClr>
            </a:fillRef>
            <a:effectRef idx="0">
              <a:schemeClr val="accent5">
                <a:hueOff val="-2167562"/>
                <a:satOff val="21731"/>
                <a:lumOff val="-15098"/>
                <a:alphaOff val="0"/>
              </a:schemeClr>
            </a:effectRef>
            <a:fontRef idx="minor">
              <a:schemeClr val="lt1"/>
            </a:fontRef>
          </p:style>
        </p:sp>
        <p:sp>
          <p:nvSpPr>
            <p:cNvPr id="55" name="L-Shape 54"/>
            <p:cNvSpPr/>
            <p:nvPr/>
          </p:nvSpPr>
          <p:spPr>
            <a:xfrm rot="5400000">
              <a:off x="7903433" y="2730454"/>
              <a:ext cx="894633" cy="1488650"/>
            </a:xfrm>
            <a:prstGeom prst="corner">
              <a:avLst>
                <a:gd name="adj1" fmla="val 16120"/>
                <a:gd name="adj2" fmla="val 16110"/>
              </a:avLst>
            </a:prstGeom>
          </p:spPr>
          <p:style>
            <a:lnRef idx="2">
              <a:schemeClr val="accent5">
                <a:hueOff val="-2477214"/>
                <a:satOff val="24835"/>
                <a:lumOff val="-17255"/>
                <a:alphaOff val="0"/>
              </a:schemeClr>
            </a:lnRef>
            <a:fillRef idx="1">
              <a:schemeClr val="accent5">
                <a:hueOff val="-2477214"/>
                <a:satOff val="24835"/>
                <a:lumOff val="-17255"/>
                <a:alphaOff val="0"/>
              </a:schemeClr>
            </a:fillRef>
            <a:effectRef idx="0">
              <a:schemeClr val="accent5">
                <a:hueOff val="-2477214"/>
                <a:satOff val="24835"/>
                <a:lumOff val="-17255"/>
                <a:alphaOff val="0"/>
              </a:schemeClr>
            </a:effectRef>
            <a:fontRef idx="minor">
              <a:schemeClr val="lt1"/>
            </a:fontRef>
          </p:style>
        </p:sp>
        <p:grpSp>
          <p:nvGrpSpPr>
            <p:cNvPr id="56" name="Group 55"/>
            <p:cNvGrpSpPr/>
            <p:nvPr/>
          </p:nvGrpSpPr>
          <p:grpSpPr>
            <a:xfrm>
              <a:off x="7754096" y="3175240"/>
              <a:ext cx="1343961" cy="1178061"/>
              <a:chOff x="6729893" y="885534"/>
              <a:chExt cx="1343961" cy="1178061"/>
            </a:xfrm>
          </p:grpSpPr>
          <p:sp>
            <p:nvSpPr>
              <p:cNvPr id="57" name="Rectangle 56"/>
              <p:cNvSpPr/>
              <p:nvPr/>
            </p:nvSpPr>
            <p:spPr>
              <a:xfrm>
                <a:off x="6729893" y="885534"/>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8" name="Rectangle 57"/>
              <p:cNvSpPr/>
              <p:nvPr/>
            </p:nvSpPr>
            <p:spPr>
              <a:xfrm>
                <a:off x="6729893" y="885534"/>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100000"/>
                  </a:lnSpc>
                  <a:spcBef>
                    <a:spcPct val="0"/>
                  </a:spcBef>
                  <a:spcAft>
                    <a:spcPct val="35000"/>
                  </a:spcAft>
                </a:pPr>
                <a:r>
                  <a:rPr lang="ar-SA" sz="1400" kern="1200" smtClean="0"/>
                  <a:t>متابعة الحالة</a:t>
                </a:r>
              </a:p>
            </p:txBody>
          </p:sp>
        </p:grpSp>
        <p:sp>
          <p:nvSpPr>
            <p:cNvPr id="59" name="Isosceles Triangle 58"/>
            <p:cNvSpPr/>
            <p:nvPr/>
          </p:nvSpPr>
          <p:spPr>
            <a:xfrm>
              <a:off x="8844480" y="2620858"/>
              <a:ext cx="253577" cy="253577"/>
            </a:xfrm>
            <a:prstGeom prst="triangle">
              <a:avLst>
                <a:gd name="adj" fmla="val 100000"/>
              </a:avLst>
            </a:prstGeom>
          </p:spPr>
          <p:style>
            <a:lnRef idx="2">
              <a:schemeClr val="accent5">
                <a:hueOff val="-2786866"/>
                <a:satOff val="27940"/>
                <a:lumOff val="-19412"/>
                <a:alphaOff val="0"/>
              </a:schemeClr>
            </a:lnRef>
            <a:fillRef idx="1">
              <a:schemeClr val="accent5">
                <a:hueOff val="-2786866"/>
                <a:satOff val="27940"/>
                <a:lumOff val="-19412"/>
                <a:alphaOff val="0"/>
              </a:schemeClr>
            </a:fillRef>
            <a:effectRef idx="0">
              <a:schemeClr val="accent5">
                <a:hueOff val="-2786866"/>
                <a:satOff val="27940"/>
                <a:lumOff val="-19412"/>
                <a:alphaOff val="0"/>
              </a:schemeClr>
            </a:effectRef>
            <a:fontRef idx="minor">
              <a:schemeClr val="lt1"/>
            </a:fontRef>
          </p:style>
        </p:sp>
        <p:sp>
          <p:nvSpPr>
            <p:cNvPr id="60" name="L-Shape 59"/>
            <p:cNvSpPr/>
            <p:nvPr/>
          </p:nvSpPr>
          <p:spPr>
            <a:xfrm rot="5400000">
              <a:off x="9548704" y="2323330"/>
              <a:ext cx="894633" cy="1488650"/>
            </a:xfrm>
            <a:prstGeom prst="corner">
              <a:avLst>
                <a:gd name="adj1" fmla="val 16120"/>
                <a:gd name="adj2" fmla="val 16110"/>
              </a:avLst>
            </a:prstGeom>
          </p:spPr>
          <p:style>
            <a:lnRef idx="2">
              <a:schemeClr val="accent5">
                <a:hueOff val="-3096518"/>
                <a:satOff val="31044"/>
                <a:lumOff val="-21569"/>
                <a:alphaOff val="0"/>
              </a:schemeClr>
            </a:lnRef>
            <a:fillRef idx="1">
              <a:schemeClr val="accent5">
                <a:hueOff val="-3096518"/>
                <a:satOff val="31044"/>
                <a:lumOff val="-21569"/>
                <a:alphaOff val="0"/>
              </a:schemeClr>
            </a:fillRef>
            <a:effectRef idx="0">
              <a:schemeClr val="accent5">
                <a:hueOff val="-3096518"/>
                <a:satOff val="31044"/>
                <a:lumOff val="-21569"/>
                <a:alphaOff val="0"/>
              </a:schemeClr>
            </a:effectRef>
            <a:fontRef idx="minor">
              <a:schemeClr val="lt1"/>
            </a:fontRef>
          </p:style>
        </p:sp>
        <p:grpSp>
          <p:nvGrpSpPr>
            <p:cNvPr id="61" name="Group 60"/>
            <p:cNvGrpSpPr/>
            <p:nvPr/>
          </p:nvGrpSpPr>
          <p:grpSpPr>
            <a:xfrm>
              <a:off x="9399368" y="2768116"/>
              <a:ext cx="1343961" cy="1178061"/>
              <a:chOff x="8375165" y="478410"/>
              <a:chExt cx="1343961" cy="1178061"/>
            </a:xfrm>
          </p:grpSpPr>
          <p:sp>
            <p:nvSpPr>
              <p:cNvPr id="62" name="Rectangle 61"/>
              <p:cNvSpPr/>
              <p:nvPr/>
            </p:nvSpPr>
            <p:spPr>
              <a:xfrm>
                <a:off x="8375165" y="478410"/>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63" name="Rectangle 62"/>
              <p:cNvSpPr/>
              <p:nvPr/>
            </p:nvSpPr>
            <p:spPr>
              <a:xfrm>
                <a:off x="8375165" y="478410"/>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100000"/>
                  </a:lnSpc>
                  <a:spcBef>
                    <a:spcPct val="0"/>
                  </a:spcBef>
                  <a:spcAft>
                    <a:spcPct val="35000"/>
                  </a:spcAft>
                </a:pPr>
                <a:r>
                  <a:rPr lang="ar-SA" sz="1400" kern="1200" smtClean="0"/>
                  <a:t>إغلاق ملف الحالة</a:t>
                </a:r>
              </a:p>
            </p:txBody>
          </p:sp>
        </p:grpSp>
      </p:grpSp>
    </p:spTree>
    <p:extLst>
      <p:ext uri="{BB962C8B-B14F-4D97-AF65-F5344CB8AC3E}">
        <p14:creationId xmlns:p14="http://schemas.microsoft.com/office/powerpoint/2010/main" val="16259983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الخطوة 3</a:t>
            </a:r>
          </a:p>
        </p:txBody>
      </p:sp>
      <p:sp>
        <p:nvSpPr>
          <p:cNvPr id="3" name="Content Placeholder 2"/>
          <p:cNvSpPr>
            <a:spLocks noGrp="1"/>
          </p:cNvSpPr>
          <p:nvPr>
            <p:ph idx="1"/>
          </p:nvPr>
        </p:nvSpPr>
        <p:spPr>
          <a:xfrm>
            <a:off x="928095" y="1682496"/>
            <a:ext cx="10442638" cy="4022725"/>
          </a:xfrm>
        </p:spPr>
        <p:txBody>
          <a:bodyPr/>
          <a:lstStyle/>
          <a:p>
            <a:pPr algn="r" rtl="1"/>
            <a:r>
              <a:rPr lang="ar-SA" b="1" spc="0" dirty="0">
                <a:solidFill>
                  <a:schemeClr val="tx1"/>
                </a:solidFill>
                <a:latin typeface="Arial"/>
                <a:cs typeface="Arial"/>
              </a:rPr>
              <a:t>الغرض: </a:t>
            </a:r>
            <a:r>
              <a:rPr lang="ar-SA" spc="0" dirty="0">
                <a:solidFill>
                  <a:schemeClr val="tx1"/>
                </a:solidFill>
                <a:latin typeface="Arial"/>
                <a:cs typeface="Arial"/>
              </a:rPr>
              <a:t>توجه خطة إجراءات الحالة، التي تستند إلى المعلومات التي تم جمعها أثناء التقييم، تقديم الخدمات للناجي/الناجية. </a:t>
            </a:r>
          </a:p>
          <a:p>
            <a:pPr marL="0" marR="0" rtl="1">
              <a:lnSpc>
                <a:spcPct val="115000"/>
              </a:lnSpc>
              <a:spcBef>
                <a:spcPts val="0"/>
              </a:spcBef>
              <a:spcAft>
                <a:spcPts val="1000"/>
              </a:spcAft>
            </a:pPr>
            <a:endParaRPr lang="ar-SA" sz="1400" b="1" spc="0" dirty="0">
              <a:solidFill>
                <a:schemeClr val="tx1"/>
              </a:solidFill>
              <a:ea typeface="Arial"/>
              <a:cs typeface="Arial"/>
            </a:endParaRPr>
          </a:p>
          <a:p>
            <a:pPr marL="0" marR="0" algn="r" rtl="1">
              <a:lnSpc>
                <a:spcPct val="115000"/>
              </a:lnSpc>
              <a:spcBef>
                <a:spcPts val="0"/>
              </a:spcBef>
              <a:spcAft>
                <a:spcPts val="1000"/>
              </a:spcAft>
            </a:pPr>
            <a:r>
              <a:rPr lang="ar-SA" b="1" spc="0" dirty="0">
                <a:solidFill>
                  <a:schemeClr val="tx1"/>
                </a:solidFill>
                <a:latin typeface="Arial"/>
                <a:cs typeface="Arial"/>
              </a:rPr>
              <a:t>الخطوة 3: تخطيط إجراءات الحالة </a:t>
            </a:r>
            <a:endParaRPr lang="ar-SA" sz="1800" spc="0" dirty="0">
              <a:solidFill>
                <a:schemeClr val="tx1"/>
              </a:solidFill>
              <a:ea typeface="Arial"/>
              <a:cs typeface="Arial"/>
            </a:endParaRPr>
          </a:p>
          <a:p>
            <a:pPr indent="-457200" algn="r" rtl="1">
              <a:lnSpc>
                <a:spcPct val="100000"/>
              </a:lnSpc>
              <a:buFont typeface="Arial" pitchFamily="34" charset="0"/>
              <a:buChar char="•"/>
            </a:pPr>
            <a:r>
              <a:rPr lang="ar-SA" spc="0" dirty="0">
                <a:solidFill>
                  <a:schemeClr val="tx1"/>
                </a:solidFill>
                <a:latin typeface="Arial"/>
                <a:cs typeface="Arial"/>
              </a:rPr>
              <a:t>تلخيص فهمك للاحتياجات الرئيسية للناجين/الناجيات</a:t>
            </a:r>
          </a:p>
          <a:p>
            <a:pPr indent="-457200" algn="r" rtl="1">
              <a:lnSpc>
                <a:spcPct val="100000"/>
              </a:lnSpc>
              <a:buFont typeface="Arial" pitchFamily="34" charset="0"/>
              <a:buChar char="•"/>
            </a:pPr>
            <a:r>
              <a:rPr lang="ar-SA" spc="0" dirty="0">
                <a:solidFill>
                  <a:schemeClr val="tx1"/>
                </a:solidFill>
                <a:latin typeface="Arial"/>
                <a:cs typeface="Arial"/>
              </a:rPr>
              <a:t>تقديم معلومات حول ما الخدمات وعمليات الدعم المتاحة وما يمكن توقعه منها</a:t>
            </a:r>
          </a:p>
          <a:p>
            <a:pPr indent="-457200" algn="r" rtl="1">
              <a:lnSpc>
                <a:spcPct val="100000"/>
              </a:lnSpc>
              <a:buFont typeface="Arial" pitchFamily="34" charset="0"/>
              <a:buChar char="•"/>
            </a:pPr>
            <a:r>
              <a:rPr lang="ar-SA" spc="0" dirty="0">
                <a:solidFill>
                  <a:schemeClr val="tx1"/>
                </a:solidFill>
                <a:latin typeface="Arial"/>
                <a:cs typeface="Arial"/>
              </a:rPr>
              <a:t>التخطيط مع الشخص بشأن كيفية تلبية الاحتياجات، وتحديد الأهداف الشخصية واتخاذ القرارات بشأن ما سيحدث بعد ذلك</a:t>
            </a:r>
          </a:p>
          <a:p>
            <a:pPr indent="-457200" algn="r" rtl="1">
              <a:lnSpc>
                <a:spcPct val="100000"/>
              </a:lnSpc>
              <a:buFont typeface="Arial" pitchFamily="34" charset="0"/>
              <a:buChar char="•"/>
            </a:pPr>
            <a:r>
              <a:rPr lang="ar-SA" spc="0" dirty="0">
                <a:solidFill>
                  <a:schemeClr val="tx1"/>
                </a:solidFill>
                <a:latin typeface="Arial"/>
                <a:cs typeface="Arial"/>
              </a:rPr>
              <a:t>وضع وتوثيق خطة إجراءات حالة</a:t>
            </a:r>
          </a:p>
          <a:p>
            <a:pPr indent="-457200" algn="r" rtl="1">
              <a:lnSpc>
                <a:spcPct val="100000"/>
              </a:lnSpc>
              <a:buFont typeface="Arial" pitchFamily="34" charset="0"/>
              <a:buChar char="•"/>
            </a:pPr>
            <a:r>
              <a:rPr lang="ar-SA" spc="0" dirty="0">
                <a:solidFill>
                  <a:schemeClr val="tx1"/>
                </a:solidFill>
                <a:latin typeface="Arial"/>
                <a:cs typeface="Arial"/>
              </a:rPr>
              <a:t>مناقشة المخاوف مع المشرف الخاص بك</a:t>
            </a:r>
          </a:p>
        </p:txBody>
      </p:sp>
    </p:spTree>
    <p:extLst>
      <p:ext uri="{BB962C8B-B14F-4D97-AF65-F5344CB8AC3E}">
        <p14:creationId xmlns:p14="http://schemas.microsoft.com/office/powerpoint/2010/main" val="368884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تخطيط إجراءات الحالة – ماذا يكون؟</a:t>
            </a:r>
            <a:endParaRPr spc="0" dirty="0">
              <a:cs typeface="+mn-cs"/>
            </a:endParaRPr>
          </a:p>
        </p:txBody>
      </p:sp>
      <p:sp>
        <p:nvSpPr>
          <p:cNvPr id="3" name="Content Placeholder 2"/>
          <p:cNvSpPr>
            <a:spLocks noGrp="1"/>
          </p:cNvSpPr>
          <p:nvPr>
            <p:ph idx="1"/>
          </p:nvPr>
        </p:nvSpPr>
        <p:spPr>
          <a:xfrm>
            <a:off x="1447800" y="2286000"/>
            <a:ext cx="9720262" cy="4022725"/>
          </a:xfrm>
        </p:spPr>
        <p:txBody>
          <a:bodyPr/>
          <a:lstStyle/>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جهد تعاوني بين العامل الاجتماعي  والناجي/الناجية</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تحديد التدخلات التي يمكن أن تلبي احتياجات الناجي/الناجية</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مناقشة الجوانب الإيجابية والسلبية لكل إحالة</a:t>
            </a:r>
          </a:p>
          <a:p>
            <a:pPr indent="-457200" rtl="1"/>
            <a:endParaRPr lang="ar-SA" spc="0" dirty="0">
              <a:solidFill>
                <a:schemeClr val="tx1"/>
              </a:solidFill>
            </a:endParaRPr>
          </a:p>
          <a:p>
            <a:pPr indent="-457200" rtl="1"/>
            <a:endParaRPr lang="ar-SA" spc="0" dirty="0">
              <a:solidFill>
                <a:schemeClr val="tx1"/>
              </a:solidFill>
            </a:endParaRPr>
          </a:p>
        </p:txBody>
      </p:sp>
    </p:spTree>
    <p:extLst>
      <p:ext uri="{BB962C8B-B14F-4D97-AF65-F5344CB8AC3E}">
        <p14:creationId xmlns:p14="http://schemas.microsoft.com/office/powerpoint/2010/main" val="2886760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كيفية وضع خطة إجراءات حالة</a:t>
            </a:r>
            <a:endParaRPr spc="0" dirty="0">
              <a:cs typeface="+mn-cs"/>
            </a:endParaRPr>
          </a:p>
        </p:txBody>
      </p:sp>
      <p:grpSp>
        <p:nvGrpSpPr>
          <p:cNvPr id="119" name="Group 118"/>
          <p:cNvGrpSpPr/>
          <p:nvPr/>
        </p:nvGrpSpPr>
        <p:grpSpPr>
          <a:xfrm flipH="1">
            <a:off x="1473265" y="1895680"/>
            <a:ext cx="9245470" cy="4455173"/>
            <a:chOff x="1473265" y="1895680"/>
            <a:chExt cx="9245470" cy="4455173"/>
          </a:xfrm>
        </p:grpSpPr>
        <p:grpSp>
          <p:nvGrpSpPr>
            <p:cNvPr id="62" name="Group 61"/>
            <p:cNvGrpSpPr/>
            <p:nvPr/>
          </p:nvGrpSpPr>
          <p:grpSpPr>
            <a:xfrm>
              <a:off x="3442781" y="2441355"/>
              <a:ext cx="422802" cy="91440"/>
              <a:chOff x="2930811" y="547418"/>
              <a:chExt cx="422802" cy="91440"/>
            </a:xfrm>
          </p:grpSpPr>
          <p:sp>
            <p:nvSpPr>
              <p:cNvPr id="63" name="Straight Connector 3"/>
              <p:cNvSpPr/>
              <p:nvPr/>
            </p:nvSpPr>
            <p:spPr>
              <a:xfrm>
                <a:off x="2930811" y="547418"/>
                <a:ext cx="422802" cy="91440"/>
              </a:xfrm>
              <a:custGeom>
                <a:avLst/>
                <a:gdLst/>
                <a:ahLst/>
                <a:cxnLst/>
                <a:rect l="0" t="0" r="0" b="0"/>
                <a:pathLst>
                  <a:path>
                    <a:moveTo>
                      <a:pt x="0" y="45720"/>
                    </a:moveTo>
                    <a:lnTo>
                      <a:pt x="422802" y="45720"/>
                    </a:lnTo>
                  </a:path>
                </a:pathLst>
              </a:custGeom>
              <a:noFill/>
              <a:ln>
                <a:tailEnd type="arrow"/>
              </a:ln>
            </p:spPr>
            <p:style>
              <a:lnRef idx="1">
                <a:schemeClr val="accent5">
                  <a:hueOff val="0"/>
                  <a:satOff val="0"/>
                  <a:lumOff val="0"/>
                  <a:alphaOff val="0"/>
                </a:schemeClr>
              </a:lnRef>
              <a:fillRef idx="0">
                <a:scrgbClr r="0" g="0" b="0"/>
              </a:fillRef>
              <a:effectRef idx="0">
                <a:scrgbClr r="0" g="0" b="0"/>
              </a:effectRef>
              <a:fontRef idx="minor">
                <a:schemeClr val="tx1">
                  <a:hueOff val="0"/>
                  <a:satOff val="0"/>
                  <a:lumOff val="0"/>
                  <a:alphaOff val="0"/>
                </a:schemeClr>
              </a:fontRef>
            </p:style>
          </p:sp>
          <p:sp>
            <p:nvSpPr>
              <p:cNvPr id="64" name="Straight Connector 4"/>
              <p:cNvSpPr/>
              <p:nvPr/>
            </p:nvSpPr>
            <p:spPr>
              <a:xfrm>
                <a:off x="3130877" y="590871"/>
                <a:ext cx="22670" cy="453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755650">
                  <a:lnSpc>
                    <a:spcPct val="90000"/>
                  </a:lnSpc>
                  <a:spcBef>
                    <a:spcPct val="0"/>
                  </a:spcBef>
                  <a:spcAft>
                    <a:spcPct val="35000"/>
                  </a:spcAft>
                </a:pPr>
                <a:endParaRPr lang="en-US" sz="1700" kern="1200"/>
              </a:p>
            </p:txBody>
          </p:sp>
        </p:grpSp>
        <p:grpSp>
          <p:nvGrpSpPr>
            <p:cNvPr id="65" name="Group 64"/>
            <p:cNvGrpSpPr/>
            <p:nvPr/>
          </p:nvGrpSpPr>
          <p:grpSpPr>
            <a:xfrm>
              <a:off x="1473265" y="1895680"/>
              <a:ext cx="1971315" cy="1182789"/>
              <a:chOff x="961295" y="1743"/>
              <a:chExt cx="1971315" cy="1182789"/>
            </a:xfrm>
          </p:grpSpPr>
          <p:sp>
            <p:nvSpPr>
              <p:cNvPr id="66" name="Rectangle 65"/>
              <p:cNvSpPr/>
              <p:nvPr/>
            </p:nvSpPr>
            <p:spPr>
              <a:xfrm>
                <a:off x="961295" y="1743"/>
                <a:ext cx="1971315" cy="1182789"/>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67" name="Rectangle 66"/>
              <p:cNvSpPr/>
              <p:nvPr/>
            </p:nvSpPr>
            <p:spPr>
              <a:xfrm>
                <a:off x="961295" y="1743"/>
                <a:ext cx="1971315" cy="11827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ar-SA" sz="1700" kern="1200" smtClean="0"/>
                  <a:t>تلخيص التقييم </a:t>
                </a:r>
              </a:p>
            </p:txBody>
          </p:sp>
        </p:grpSp>
        <p:grpSp>
          <p:nvGrpSpPr>
            <p:cNvPr id="68" name="Group 67"/>
            <p:cNvGrpSpPr/>
            <p:nvPr/>
          </p:nvGrpSpPr>
          <p:grpSpPr>
            <a:xfrm>
              <a:off x="5867499" y="2441355"/>
              <a:ext cx="422802" cy="91440"/>
              <a:chOff x="5355529" y="547418"/>
              <a:chExt cx="422802" cy="91440"/>
            </a:xfrm>
          </p:grpSpPr>
          <p:sp>
            <p:nvSpPr>
              <p:cNvPr id="69" name="Straight Connector 7"/>
              <p:cNvSpPr/>
              <p:nvPr/>
            </p:nvSpPr>
            <p:spPr>
              <a:xfrm>
                <a:off x="5355529" y="547418"/>
                <a:ext cx="422802" cy="91440"/>
              </a:xfrm>
              <a:custGeom>
                <a:avLst/>
                <a:gdLst/>
                <a:ahLst/>
                <a:cxnLst/>
                <a:rect l="0" t="0" r="0" b="0"/>
                <a:pathLst>
                  <a:path>
                    <a:moveTo>
                      <a:pt x="0" y="45720"/>
                    </a:moveTo>
                    <a:lnTo>
                      <a:pt x="422802" y="45720"/>
                    </a:lnTo>
                  </a:path>
                </a:pathLst>
              </a:custGeom>
              <a:noFill/>
              <a:ln>
                <a:tailEnd type="arrow"/>
              </a:ln>
            </p:spPr>
            <p:style>
              <a:lnRef idx="1">
                <a:schemeClr val="accent5">
                  <a:hueOff val="-1247718"/>
                  <a:satOff val="-1932"/>
                  <a:lumOff val="0"/>
                  <a:alphaOff val="0"/>
                </a:schemeClr>
              </a:lnRef>
              <a:fillRef idx="0">
                <a:scrgbClr r="0" g="0" b="0"/>
              </a:fillRef>
              <a:effectRef idx="0">
                <a:scrgbClr r="0" g="0" b="0"/>
              </a:effectRef>
              <a:fontRef idx="minor">
                <a:schemeClr val="tx1">
                  <a:hueOff val="0"/>
                  <a:satOff val="0"/>
                  <a:lumOff val="0"/>
                  <a:alphaOff val="0"/>
                </a:schemeClr>
              </a:fontRef>
            </p:style>
          </p:sp>
          <p:sp>
            <p:nvSpPr>
              <p:cNvPr id="70" name="Straight Connector 8"/>
              <p:cNvSpPr/>
              <p:nvPr/>
            </p:nvSpPr>
            <p:spPr>
              <a:xfrm>
                <a:off x="5555595" y="590871"/>
                <a:ext cx="22670" cy="453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755650">
                  <a:lnSpc>
                    <a:spcPct val="90000"/>
                  </a:lnSpc>
                  <a:spcBef>
                    <a:spcPct val="0"/>
                  </a:spcBef>
                  <a:spcAft>
                    <a:spcPct val="35000"/>
                  </a:spcAft>
                </a:pPr>
                <a:endParaRPr lang="en-US" sz="1700" kern="1200"/>
              </a:p>
            </p:txBody>
          </p:sp>
        </p:grpSp>
        <p:grpSp>
          <p:nvGrpSpPr>
            <p:cNvPr id="71" name="Group 70"/>
            <p:cNvGrpSpPr/>
            <p:nvPr/>
          </p:nvGrpSpPr>
          <p:grpSpPr>
            <a:xfrm>
              <a:off x="3897984" y="1895680"/>
              <a:ext cx="1971315" cy="1182789"/>
              <a:chOff x="3386014" y="1743"/>
              <a:chExt cx="1971315" cy="1182789"/>
            </a:xfrm>
          </p:grpSpPr>
          <p:sp>
            <p:nvSpPr>
              <p:cNvPr id="72" name="Rectangle 71"/>
              <p:cNvSpPr/>
              <p:nvPr/>
            </p:nvSpPr>
            <p:spPr>
              <a:xfrm>
                <a:off x="3386014" y="1743"/>
                <a:ext cx="1971315" cy="1182789"/>
              </a:xfrm>
              <a:prstGeom prst="rect">
                <a:avLst/>
              </a:prstGeom>
            </p:spPr>
            <p:style>
              <a:lnRef idx="2">
                <a:schemeClr val="lt1">
                  <a:hueOff val="0"/>
                  <a:satOff val="0"/>
                  <a:lumOff val="0"/>
                  <a:alphaOff val="0"/>
                </a:schemeClr>
              </a:lnRef>
              <a:fillRef idx="1">
                <a:schemeClr val="accent5">
                  <a:hueOff val="-1109083"/>
                  <a:satOff val="-1717"/>
                  <a:lumOff val="0"/>
                  <a:alphaOff val="0"/>
                </a:schemeClr>
              </a:fillRef>
              <a:effectRef idx="0">
                <a:schemeClr val="accent5">
                  <a:hueOff val="-1109083"/>
                  <a:satOff val="-1717"/>
                  <a:lumOff val="0"/>
                  <a:alphaOff val="0"/>
                </a:schemeClr>
              </a:effectRef>
              <a:fontRef idx="minor">
                <a:schemeClr val="lt1"/>
              </a:fontRef>
            </p:style>
          </p:sp>
          <p:sp>
            <p:nvSpPr>
              <p:cNvPr id="73" name="Rectangle 72"/>
              <p:cNvSpPr/>
              <p:nvPr/>
            </p:nvSpPr>
            <p:spPr>
              <a:xfrm>
                <a:off x="3386014" y="1743"/>
                <a:ext cx="1971315" cy="11827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ar-SA" sz="1700" kern="1200" smtClean="0"/>
                  <a:t>التحدث مع الناجي/الناجية</a:t>
                </a:r>
              </a:p>
            </p:txBody>
          </p:sp>
        </p:grpSp>
        <p:grpSp>
          <p:nvGrpSpPr>
            <p:cNvPr id="74" name="Group 73"/>
            <p:cNvGrpSpPr/>
            <p:nvPr/>
          </p:nvGrpSpPr>
          <p:grpSpPr>
            <a:xfrm>
              <a:off x="8292217" y="2441355"/>
              <a:ext cx="422802" cy="91440"/>
              <a:chOff x="7780247" y="547418"/>
              <a:chExt cx="422802" cy="91440"/>
            </a:xfrm>
          </p:grpSpPr>
          <p:sp>
            <p:nvSpPr>
              <p:cNvPr id="75" name="Straight Connector 11"/>
              <p:cNvSpPr/>
              <p:nvPr/>
            </p:nvSpPr>
            <p:spPr>
              <a:xfrm>
                <a:off x="7780247" y="547418"/>
                <a:ext cx="422802" cy="91440"/>
              </a:xfrm>
              <a:custGeom>
                <a:avLst/>
                <a:gdLst/>
                <a:ahLst/>
                <a:cxnLst/>
                <a:rect l="0" t="0" r="0" b="0"/>
                <a:pathLst>
                  <a:path>
                    <a:moveTo>
                      <a:pt x="0" y="45720"/>
                    </a:moveTo>
                    <a:lnTo>
                      <a:pt x="422802" y="45720"/>
                    </a:lnTo>
                  </a:path>
                </a:pathLst>
              </a:custGeom>
              <a:noFill/>
              <a:ln>
                <a:tailEnd type="arrow"/>
              </a:ln>
            </p:spPr>
            <p:style>
              <a:lnRef idx="1">
                <a:schemeClr val="accent5">
                  <a:hueOff val="-2495436"/>
                  <a:satOff val="-3864"/>
                  <a:lumOff val="0"/>
                  <a:alphaOff val="0"/>
                </a:schemeClr>
              </a:lnRef>
              <a:fillRef idx="0">
                <a:scrgbClr r="0" g="0" b="0"/>
              </a:fillRef>
              <a:effectRef idx="0">
                <a:scrgbClr r="0" g="0" b="0"/>
              </a:effectRef>
              <a:fontRef idx="minor">
                <a:schemeClr val="tx1">
                  <a:hueOff val="0"/>
                  <a:satOff val="0"/>
                  <a:lumOff val="0"/>
                  <a:alphaOff val="0"/>
                </a:schemeClr>
              </a:fontRef>
            </p:style>
          </p:sp>
          <p:sp>
            <p:nvSpPr>
              <p:cNvPr id="76" name="Straight Connector 12"/>
              <p:cNvSpPr/>
              <p:nvPr/>
            </p:nvSpPr>
            <p:spPr>
              <a:xfrm>
                <a:off x="7980314" y="590871"/>
                <a:ext cx="22670" cy="453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755650">
                  <a:lnSpc>
                    <a:spcPct val="90000"/>
                  </a:lnSpc>
                  <a:spcBef>
                    <a:spcPct val="0"/>
                  </a:spcBef>
                  <a:spcAft>
                    <a:spcPct val="35000"/>
                  </a:spcAft>
                </a:pPr>
                <a:endParaRPr lang="en-US" sz="1700" kern="1200"/>
              </a:p>
            </p:txBody>
          </p:sp>
        </p:grpSp>
        <p:grpSp>
          <p:nvGrpSpPr>
            <p:cNvPr id="77" name="Group 76"/>
            <p:cNvGrpSpPr/>
            <p:nvPr/>
          </p:nvGrpSpPr>
          <p:grpSpPr>
            <a:xfrm>
              <a:off x="6322702" y="1895680"/>
              <a:ext cx="1971315" cy="1182789"/>
              <a:chOff x="5810732" y="1743"/>
              <a:chExt cx="1971315" cy="1182789"/>
            </a:xfrm>
          </p:grpSpPr>
          <p:sp>
            <p:nvSpPr>
              <p:cNvPr id="78" name="Rectangle 77"/>
              <p:cNvSpPr/>
              <p:nvPr/>
            </p:nvSpPr>
            <p:spPr>
              <a:xfrm>
                <a:off x="5810732" y="1743"/>
                <a:ext cx="1971315" cy="1182789"/>
              </a:xfrm>
              <a:prstGeom prst="rect">
                <a:avLst/>
              </a:prstGeom>
            </p:spPr>
            <p:style>
              <a:lnRef idx="2">
                <a:schemeClr val="lt1">
                  <a:hueOff val="0"/>
                  <a:satOff val="0"/>
                  <a:lumOff val="0"/>
                  <a:alphaOff val="0"/>
                </a:schemeClr>
              </a:lnRef>
              <a:fillRef idx="1">
                <a:schemeClr val="accent5">
                  <a:hueOff val="-2218166"/>
                  <a:satOff val="-3434"/>
                  <a:lumOff val="0"/>
                  <a:alphaOff val="0"/>
                </a:schemeClr>
              </a:fillRef>
              <a:effectRef idx="0">
                <a:schemeClr val="accent5">
                  <a:hueOff val="-2218166"/>
                  <a:satOff val="-3434"/>
                  <a:lumOff val="0"/>
                  <a:alphaOff val="0"/>
                </a:schemeClr>
              </a:effectRef>
              <a:fontRef idx="minor">
                <a:schemeClr val="lt1"/>
              </a:fontRef>
            </p:style>
          </p:sp>
          <p:sp>
            <p:nvSpPr>
              <p:cNvPr id="79" name="Rectangle 78"/>
              <p:cNvSpPr/>
              <p:nvPr/>
            </p:nvSpPr>
            <p:spPr>
              <a:xfrm>
                <a:off x="5810732" y="1743"/>
                <a:ext cx="1971315" cy="11827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ar-SA" sz="1700" kern="1200" smtClean="0"/>
                  <a:t>مناقشة كل حاجة من الحاجات مع الناجي/الناجية</a:t>
                </a:r>
              </a:p>
            </p:txBody>
          </p:sp>
        </p:grpSp>
        <p:grpSp>
          <p:nvGrpSpPr>
            <p:cNvPr id="80" name="Group 79"/>
            <p:cNvGrpSpPr/>
            <p:nvPr/>
          </p:nvGrpSpPr>
          <p:grpSpPr>
            <a:xfrm>
              <a:off x="2458923" y="3076669"/>
              <a:ext cx="7274154" cy="422802"/>
              <a:chOff x="1946953" y="1182732"/>
              <a:chExt cx="7274154" cy="422802"/>
            </a:xfrm>
          </p:grpSpPr>
          <p:sp>
            <p:nvSpPr>
              <p:cNvPr id="81" name="Straight Connector 15"/>
              <p:cNvSpPr/>
              <p:nvPr/>
            </p:nvSpPr>
            <p:spPr>
              <a:xfrm>
                <a:off x="1946953" y="1182732"/>
                <a:ext cx="7274154" cy="422802"/>
              </a:xfrm>
              <a:custGeom>
                <a:avLst/>
                <a:gdLst/>
                <a:ahLst/>
                <a:cxnLst/>
                <a:rect l="0" t="0" r="0" b="0"/>
                <a:pathLst>
                  <a:path>
                    <a:moveTo>
                      <a:pt x="7274154" y="0"/>
                    </a:moveTo>
                    <a:lnTo>
                      <a:pt x="7274154" y="228501"/>
                    </a:lnTo>
                    <a:lnTo>
                      <a:pt x="0" y="228501"/>
                    </a:lnTo>
                    <a:lnTo>
                      <a:pt x="0" y="422802"/>
                    </a:lnTo>
                  </a:path>
                </a:pathLst>
              </a:custGeom>
              <a:noFill/>
              <a:ln>
                <a:tailEnd type="arrow"/>
              </a:ln>
            </p:spPr>
            <p:style>
              <a:lnRef idx="1">
                <a:schemeClr val="accent5">
                  <a:hueOff val="-3743154"/>
                  <a:satOff val="-5795"/>
                  <a:lumOff val="0"/>
                  <a:alphaOff val="0"/>
                </a:schemeClr>
              </a:lnRef>
              <a:fillRef idx="0">
                <a:scrgbClr r="0" g="0" b="0"/>
              </a:fillRef>
              <a:effectRef idx="0">
                <a:scrgbClr r="0" g="0" b="0"/>
              </a:effectRef>
              <a:fontRef idx="minor">
                <a:schemeClr val="tx1">
                  <a:hueOff val="0"/>
                  <a:satOff val="0"/>
                  <a:lumOff val="0"/>
                  <a:alphaOff val="0"/>
                </a:schemeClr>
              </a:fontRef>
            </p:style>
          </p:sp>
          <p:sp>
            <p:nvSpPr>
              <p:cNvPr id="82" name="Straight Connector 16"/>
              <p:cNvSpPr/>
              <p:nvPr/>
            </p:nvSpPr>
            <p:spPr>
              <a:xfrm>
                <a:off x="5401824" y="1391867"/>
                <a:ext cx="364413" cy="453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755650">
                  <a:lnSpc>
                    <a:spcPct val="90000"/>
                  </a:lnSpc>
                  <a:spcBef>
                    <a:spcPct val="0"/>
                  </a:spcBef>
                  <a:spcAft>
                    <a:spcPct val="35000"/>
                  </a:spcAft>
                </a:pPr>
                <a:endParaRPr lang="en-US" sz="1700" kern="1200"/>
              </a:p>
            </p:txBody>
          </p:sp>
        </p:grpSp>
        <p:grpSp>
          <p:nvGrpSpPr>
            <p:cNvPr id="83" name="Group 82"/>
            <p:cNvGrpSpPr/>
            <p:nvPr/>
          </p:nvGrpSpPr>
          <p:grpSpPr>
            <a:xfrm>
              <a:off x="8747420" y="1895680"/>
              <a:ext cx="1971315" cy="1182789"/>
              <a:chOff x="8235450" y="1743"/>
              <a:chExt cx="1971315" cy="1182789"/>
            </a:xfrm>
          </p:grpSpPr>
          <p:sp>
            <p:nvSpPr>
              <p:cNvPr id="84" name="Rectangle 83"/>
              <p:cNvSpPr/>
              <p:nvPr/>
            </p:nvSpPr>
            <p:spPr>
              <a:xfrm>
                <a:off x="8235450" y="1743"/>
                <a:ext cx="1971315" cy="1182789"/>
              </a:xfrm>
              <a:prstGeom prst="rect">
                <a:avLst/>
              </a:prstGeom>
            </p:spPr>
            <p:style>
              <a:lnRef idx="2">
                <a:schemeClr val="lt1">
                  <a:hueOff val="0"/>
                  <a:satOff val="0"/>
                  <a:lumOff val="0"/>
                  <a:alphaOff val="0"/>
                </a:schemeClr>
              </a:lnRef>
              <a:fillRef idx="1">
                <a:schemeClr val="accent5">
                  <a:hueOff val="-3327248"/>
                  <a:satOff val="-5151"/>
                  <a:lumOff val="0"/>
                  <a:alphaOff val="0"/>
                </a:schemeClr>
              </a:fillRef>
              <a:effectRef idx="0">
                <a:schemeClr val="accent5">
                  <a:hueOff val="-3327248"/>
                  <a:satOff val="-5151"/>
                  <a:lumOff val="0"/>
                  <a:alphaOff val="0"/>
                </a:schemeClr>
              </a:effectRef>
              <a:fontRef idx="minor">
                <a:schemeClr val="lt1"/>
              </a:fontRef>
            </p:style>
          </p:sp>
          <p:sp>
            <p:nvSpPr>
              <p:cNvPr id="85" name="Rectangle 84"/>
              <p:cNvSpPr/>
              <p:nvPr/>
            </p:nvSpPr>
            <p:spPr>
              <a:xfrm>
                <a:off x="8235450" y="1743"/>
                <a:ext cx="1971315" cy="11827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ar-SA" sz="1700" kern="1200" smtClean="0"/>
                  <a:t>تنفيذ تخطيط السلامة</a:t>
                </a:r>
              </a:p>
            </p:txBody>
          </p:sp>
        </p:grpSp>
        <p:grpSp>
          <p:nvGrpSpPr>
            <p:cNvPr id="86" name="Group 85"/>
            <p:cNvGrpSpPr/>
            <p:nvPr/>
          </p:nvGrpSpPr>
          <p:grpSpPr>
            <a:xfrm>
              <a:off x="3442781" y="4077546"/>
              <a:ext cx="422802" cy="91440"/>
              <a:chOff x="2930811" y="2183609"/>
              <a:chExt cx="422802" cy="91440"/>
            </a:xfrm>
          </p:grpSpPr>
          <p:sp>
            <p:nvSpPr>
              <p:cNvPr id="87" name="Straight Connector 19"/>
              <p:cNvSpPr/>
              <p:nvPr/>
            </p:nvSpPr>
            <p:spPr>
              <a:xfrm>
                <a:off x="2930811" y="2183609"/>
                <a:ext cx="422802" cy="91440"/>
              </a:xfrm>
              <a:custGeom>
                <a:avLst/>
                <a:gdLst/>
                <a:ahLst/>
                <a:cxnLst/>
                <a:rect l="0" t="0" r="0" b="0"/>
                <a:pathLst>
                  <a:path>
                    <a:moveTo>
                      <a:pt x="0" y="45720"/>
                    </a:moveTo>
                    <a:lnTo>
                      <a:pt x="422802" y="45720"/>
                    </a:lnTo>
                  </a:path>
                </a:pathLst>
              </a:custGeom>
              <a:noFill/>
              <a:ln>
                <a:tailEnd type="arrow"/>
              </a:ln>
            </p:spPr>
            <p:style>
              <a:lnRef idx="1">
                <a:schemeClr val="accent5">
                  <a:hueOff val="-4990872"/>
                  <a:satOff val="-7727"/>
                  <a:lumOff val="0"/>
                  <a:alphaOff val="0"/>
                </a:schemeClr>
              </a:lnRef>
              <a:fillRef idx="0">
                <a:scrgbClr r="0" g="0" b="0"/>
              </a:fillRef>
              <a:effectRef idx="0">
                <a:scrgbClr r="0" g="0" b="0"/>
              </a:effectRef>
              <a:fontRef idx="minor">
                <a:schemeClr val="tx1">
                  <a:hueOff val="0"/>
                  <a:satOff val="0"/>
                  <a:lumOff val="0"/>
                  <a:alphaOff val="0"/>
                </a:schemeClr>
              </a:fontRef>
            </p:style>
          </p:sp>
          <p:sp>
            <p:nvSpPr>
              <p:cNvPr id="88" name="Straight Connector 20"/>
              <p:cNvSpPr/>
              <p:nvPr/>
            </p:nvSpPr>
            <p:spPr>
              <a:xfrm>
                <a:off x="3130877" y="2227062"/>
                <a:ext cx="22670" cy="453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755650">
                  <a:lnSpc>
                    <a:spcPct val="90000"/>
                  </a:lnSpc>
                  <a:spcBef>
                    <a:spcPct val="0"/>
                  </a:spcBef>
                  <a:spcAft>
                    <a:spcPct val="35000"/>
                  </a:spcAft>
                </a:pPr>
                <a:endParaRPr lang="en-US" sz="1700" kern="1200"/>
              </a:p>
            </p:txBody>
          </p:sp>
        </p:grpSp>
        <p:grpSp>
          <p:nvGrpSpPr>
            <p:cNvPr id="89" name="Group 88"/>
            <p:cNvGrpSpPr/>
            <p:nvPr/>
          </p:nvGrpSpPr>
          <p:grpSpPr>
            <a:xfrm>
              <a:off x="1473265" y="3531872"/>
              <a:ext cx="1971315" cy="1182789"/>
              <a:chOff x="961295" y="1637935"/>
              <a:chExt cx="1971315" cy="1182789"/>
            </a:xfrm>
          </p:grpSpPr>
          <p:sp>
            <p:nvSpPr>
              <p:cNvPr id="90" name="Rectangle 89"/>
              <p:cNvSpPr/>
              <p:nvPr/>
            </p:nvSpPr>
            <p:spPr>
              <a:xfrm>
                <a:off x="961295" y="1637935"/>
                <a:ext cx="1971315" cy="1182789"/>
              </a:xfrm>
              <a:prstGeom prst="rect">
                <a:avLst/>
              </a:prstGeom>
            </p:spPr>
            <p:style>
              <a:lnRef idx="2">
                <a:schemeClr val="lt1">
                  <a:hueOff val="0"/>
                  <a:satOff val="0"/>
                  <a:lumOff val="0"/>
                  <a:alphaOff val="0"/>
                </a:schemeClr>
              </a:lnRef>
              <a:fillRef idx="1">
                <a:schemeClr val="accent5">
                  <a:hueOff val="-4436331"/>
                  <a:satOff val="-6868"/>
                  <a:lumOff val="0"/>
                  <a:alphaOff val="0"/>
                </a:schemeClr>
              </a:fillRef>
              <a:effectRef idx="0">
                <a:schemeClr val="accent5">
                  <a:hueOff val="-4436331"/>
                  <a:satOff val="-6868"/>
                  <a:lumOff val="0"/>
                  <a:alphaOff val="0"/>
                </a:schemeClr>
              </a:effectRef>
              <a:fontRef idx="minor">
                <a:schemeClr val="lt1"/>
              </a:fontRef>
            </p:style>
          </p:sp>
          <p:sp>
            <p:nvSpPr>
              <p:cNvPr id="91" name="Rectangle 90"/>
              <p:cNvSpPr/>
              <p:nvPr/>
            </p:nvSpPr>
            <p:spPr>
              <a:xfrm>
                <a:off x="961295" y="1637935"/>
                <a:ext cx="1971315" cy="11827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ar-SA" sz="1700" kern="1200" smtClean="0"/>
                  <a:t>الحصول على موافقة مطلعة لتقديم الإحالات</a:t>
                </a:r>
              </a:p>
            </p:txBody>
          </p:sp>
        </p:grpSp>
        <p:grpSp>
          <p:nvGrpSpPr>
            <p:cNvPr id="92" name="Group 91"/>
            <p:cNvGrpSpPr/>
            <p:nvPr/>
          </p:nvGrpSpPr>
          <p:grpSpPr>
            <a:xfrm>
              <a:off x="5867499" y="4077546"/>
              <a:ext cx="422802" cy="91440"/>
              <a:chOff x="5355529" y="2183609"/>
              <a:chExt cx="422802" cy="91440"/>
            </a:xfrm>
          </p:grpSpPr>
          <p:sp>
            <p:nvSpPr>
              <p:cNvPr id="93" name="Straight Connector 23"/>
              <p:cNvSpPr/>
              <p:nvPr/>
            </p:nvSpPr>
            <p:spPr>
              <a:xfrm>
                <a:off x="5355529" y="2183609"/>
                <a:ext cx="422802" cy="91440"/>
              </a:xfrm>
              <a:custGeom>
                <a:avLst/>
                <a:gdLst/>
                <a:ahLst/>
                <a:cxnLst/>
                <a:rect l="0" t="0" r="0" b="0"/>
                <a:pathLst>
                  <a:path>
                    <a:moveTo>
                      <a:pt x="0" y="45720"/>
                    </a:moveTo>
                    <a:lnTo>
                      <a:pt x="422802" y="45720"/>
                    </a:lnTo>
                  </a:path>
                </a:pathLst>
              </a:custGeom>
              <a:noFill/>
              <a:ln>
                <a:tailEnd type="arrow"/>
              </a:ln>
            </p:spPr>
            <p:style>
              <a:lnRef idx="1">
                <a:schemeClr val="accent5">
                  <a:hueOff val="-6238591"/>
                  <a:satOff val="-9659"/>
                  <a:lumOff val="0"/>
                  <a:alphaOff val="0"/>
                </a:schemeClr>
              </a:lnRef>
              <a:fillRef idx="0">
                <a:scrgbClr r="0" g="0" b="0"/>
              </a:fillRef>
              <a:effectRef idx="0">
                <a:scrgbClr r="0" g="0" b="0"/>
              </a:effectRef>
              <a:fontRef idx="minor">
                <a:schemeClr val="tx1">
                  <a:hueOff val="0"/>
                  <a:satOff val="0"/>
                  <a:lumOff val="0"/>
                  <a:alphaOff val="0"/>
                </a:schemeClr>
              </a:fontRef>
            </p:style>
          </p:sp>
          <p:sp>
            <p:nvSpPr>
              <p:cNvPr id="94" name="Straight Connector 24"/>
              <p:cNvSpPr/>
              <p:nvPr/>
            </p:nvSpPr>
            <p:spPr>
              <a:xfrm>
                <a:off x="5555595" y="2227062"/>
                <a:ext cx="22670" cy="453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755650">
                  <a:lnSpc>
                    <a:spcPct val="90000"/>
                  </a:lnSpc>
                  <a:spcBef>
                    <a:spcPct val="0"/>
                  </a:spcBef>
                  <a:spcAft>
                    <a:spcPct val="35000"/>
                  </a:spcAft>
                </a:pPr>
                <a:endParaRPr lang="en-US" sz="1700" kern="1200"/>
              </a:p>
            </p:txBody>
          </p:sp>
        </p:grpSp>
        <p:grpSp>
          <p:nvGrpSpPr>
            <p:cNvPr id="95" name="Group 94"/>
            <p:cNvGrpSpPr/>
            <p:nvPr/>
          </p:nvGrpSpPr>
          <p:grpSpPr>
            <a:xfrm>
              <a:off x="3897984" y="3531872"/>
              <a:ext cx="1971315" cy="1182789"/>
              <a:chOff x="3386014" y="1637935"/>
              <a:chExt cx="1971315" cy="1182789"/>
            </a:xfrm>
          </p:grpSpPr>
          <p:sp>
            <p:nvSpPr>
              <p:cNvPr id="96" name="Rectangle 95"/>
              <p:cNvSpPr/>
              <p:nvPr/>
            </p:nvSpPr>
            <p:spPr>
              <a:xfrm>
                <a:off x="3386014" y="1637935"/>
                <a:ext cx="1971315" cy="1182789"/>
              </a:xfrm>
              <a:prstGeom prst="rect">
                <a:avLst/>
              </a:prstGeom>
            </p:spPr>
            <p:style>
              <a:lnRef idx="2">
                <a:schemeClr val="lt1">
                  <a:hueOff val="0"/>
                  <a:satOff val="0"/>
                  <a:lumOff val="0"/>
                  <a:alphaOff val="0"/>
                </a:schemeClr>
              </a:lnRef>
              <a:fillRef idx="1">
                <a:schemeClr val="accent5">
                  <a:hueOff val="-5545414"/>
                  <a:satOff val="-8586"/>
                  <a:lumOff val="0"/>
                  <a:alphaOff val="0"/>
                </a:schemeClr>
              </a:fillRef>
              <a:effectRef idx="0">
                <a:schemeClr val="accent5">
                  <a:hueOff val="-5545414"/>
                  <a:satOff val="-8586"/>
                  <a:lumOff val="0"/>
                  <a:alphaOff val="0"/>
                </a:schemeClr>
              </a:effectRef>
              <a:fontRef idx="minor">
                <a:schemeClr val="lt1"/>
              </a:fontRef>
            </p:style>
          </p:sp>
          <p:sp>
            <p:nvSpPr>
              <p:cNvPr id="97" name="Rectangle 96"/>
              <p:cNvSpPr/>
              <p:nvPr/>
            </p:nvSpPr>
            <p:spPr>
              <a:xfrm>
                <a:off x="3386014" y="1637935"/>
                <a:ext cx="1971315" cy="11827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ar-SA" sz="1700" kern="1200" dirty="0" smtClean="0"/>
                  <a:t>تحديد من سيكون مسؤولاً عن تسهيل الخدمات</a:t>
                </a:r>
              </a:p>
            </p:txBody>
          </p:sp>
        </p:grpSp>
        <p:grpSp>
          <p:nvGrpSpPr>
            <p:cNvPr id="98" name="Group 97"/>
            <p:cNvGrpSpPr/>
            <p:nvPr/>
          </p:nvGrpSpPr>
          <p:grpSpPr>
            <a:xfrm>
              <a:off x="8292217" y="4077546"/>
              <a:ext cx="422802" cy="91440"/>
              <a:chOff x="7780247" y="2183609"/>
              <a:chExt cx="422802" cy="91440"/>
            </a:xfrm>
          </p:grpSpPr>
          <p:sp>
            <p:nvSpPr>
              <p:cNvPr id="99" name="Straight Connector 27"/>
              <p:cNvSpPr/>
              <p:nvPr/>
            </p:nvSpPr>
            <p:spPr>
              <a:xfrm>
                <a:off x="7780247" y="2183609"/>
                <a:ext cx="422802" cy="91440"/>
              </a:xfrm>
              <a:custGeom>
                <a:avLst/>
                <a:gdLst/>
                <a:ahLst/>
                <a:cxnLst/>
                <a:rect l="0" t="0" r="0" b="0"/>
                <a:pathLst>
                  <a:path>
                    <a:moveTo>
                      <a:pt x="0" y="45720"/>
                    </a:moveTo>
                    <a:lnTo>
                      <a:pt x="422802" y="45720"/>
                    </a:lnTo>
                  </a:path>
                </a:pathLst>
              </a:custGeom>
              <a:noFill/>
              <a:ln>
                <a:tailEnd type="arrow"/>
              </a:ln>
            </p:spPr>
            <p:style>
              <a:lnRef idx="1">
                <a:schemeClr val="accent5">
                  <a:hueOff val="-7486308"/>
                  <a:satOff val="-11591"/>
                  <a:lumOff val="0"/>
                  <a:alphaOff val="0"/>
                </a:schemeClr>
              </a:lnRef>
              <a:fillRef idx="0">
                <a:scrgbClr r="0" g="0" b="0"/>
              </a:fillRef>
              <a:effectRef idx="0">
                <a:scrgbClr r="0" g="0" b="0"/>
              </a:effectRef>
              <a:fontRef idx="minor">
                <a:schemeClr val="tx1">
                  <a:hueOff val="0"/>
                  <a:satOff val="0"/>
                  <a:lumOff val="0"/>
                  <a:alphaOff val="0"/>
                </a:schemeClr>
              </a:fontRef>
            </p:style>
          </p:sp>
          <p:sp>
            <p:nvSpPr>
              <p:cNvPr id="100" name="Straight Connector 28"/>
              <p:cNvSpPr/>
              <p:nvPr/>
            </p:nvSpPr>
            <p:spPr>
              <a:xfrm>
                <a:off x="7980314" y="2227062"/>
                <a:ext cx="22670" cy="453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755650">
                  <a:lnSpc>
                    <a:spcPct val="90000"/>
                  </a:lnSpc>
                  <a:spcBef>
                    <a:spcPct val="0"/>
                  </a:spcBef>
                  <a:spcAft>
                    <a:spcPct val="35000"/>
                  </a:spcAft>
                </a:pPr>
                <a:endParaRPr lang="en-US" sz="1700" kern="1200"/>
              </a:p>
            </p:txBody>
          </p:sp>
        </p:grpSp>
        <p:grpSp>
          <p:nvGrpSpPr>
            <p:cNvPr id="101" name="Group 100"/>
            <p:cNvGrpSpPr/>
            <p:nvPr/>
          </p:nvGrpSpPr>
          <p:grpSpPr>
            <a:xfrm>
              <a:off x="6322702" y="3531872"/>
              <a:ext cx="1971315" cy="1182789"/>
              <a:chOff x="5810732" y="1637935"/>
              <a:chExt cx="1971315" cy="1182789"/>
            </a:xfrm>
          </p:grpSpPr>
          <p:sp>
            <p:nvSpPr>
              <p:cNvPr id="102" name="Rectangle 101"/>
              <p:cNvSpPr/>
              <p:nvPr/>
            </p:nvSpPr>
            <p:spPr>
              <a:xfrm>
                <a:off x="5810732" y="1637935"/>
                <a:ext cx="1971315" cy="1182789"/>
              </a:xfrm>
              <a:prstGeom prst="rect">
                <a:avLst/>
              </a:prstGeom>
            </p:spPr>
            <p:style>
              <a:lnRef idx="2">
                <a:schemeClr val="lt1">
                  <a:hueOff val="0"/>
                  <a:satOff val="0"/>
                  <a:lumOff val="0"/>
                  <a:alphaOff val="0"/>
                </a:schemeClr>
              </a:lnRef>
              <a:fillRef idx="1">
                <a:schemeClr val="accent5">
                  <a:hueOff val="-6654497"/>
                  <a:satOff val="-10303"/>
                  <a:lumOff val="0"/>
                  <a:alphaOff val="0"/>
                </a:schemeClr>
              </a:fillRef>
              <a:effectRef idx="0">
                <a:schemeClr val="accent5">
                  <a:hueOff val="-6654497"/>
                  <a:satOff val="-10303"/>
                  <a:lumOff val="0"/>
                  <a:alphaOff val="0"/>
                </a:schemeClr>
              </a:effectRef>
              <a:fontRef idx="minor">
                <a:schemeClr val="lt1"/>
              </a:fontRef>
            </p:style>
          </p:sp>
          <p:sp>
            <p:nvSpPr>
              <p:cNvPr id="103" name="Rectangle 102"/>
              <p:cNvSpPr/>
              <p:nvPr/>
            </p:nvSpPr>
            <p:spPr>
              <a:xfrm>
                <a:off x="5810732" y="1637935"/>
                <a:ext cx="1971315" cy="11827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ar-SA" sz="1700" kern="1200" smtClean="0"/>
                  <a:t>وضع خطط مرافقة </a:t>
                </a:r>
              </a:p>
            </p:txBody>
          </p:sp>
        </p:grpSp>
        <p:grpSp>
          <p:nvGrpSpPr>
            <p:cNvPr id="104" name="Group 103"/>
            <p:cNvGrpSpPr/>
            <p:nvPr/>
          </p:nvGrpSpPr>
          <p:grpSpPr>
            <a:xfrm>
              <a:off x="2458923" y="4712861"/>
              <a:ext cx="7274154" cy="422802"/>
              <a:chOff x="1946953" y="2818924"/>
              <a:chExt cx="7274154" cy="422802"/>
            </a:xfrm>
          </p:grpSpPr>
          <p:sp>
            <p:nvSpPr>
              <p:cNvPr id="105" name="Straight Connector 31"/>
              <p:cNvSpPr/>
              <p:nvPr/>
            </p:nvSpPr>
            <p:spPr>
              <a:xfrm>
                <a:off x="1946953" y="2818924"/>
                <a:ext cx="7274154" cy="422802"/>
              </a:xfrm>
              <a:custGeom>
                <a:avLst/>
                <a:gdLst/>
                <a:ahLst/>
                <a:cxnLst/>
                <a:rect l="0" t="0" r="0" b="0"/>
                <a:pathLst>
                  <a:path>
                    <a:moveTo>
                      <a:pt x="7274154" y="0"/>
                    </a:moveTo>
                    <a:lnTo>
                      <a:pt x="7274154" y="228501"/>
                    </a:lnTo>
                    <a:lnTo>
                      <a:pt x="0" y="228501"/>
                    </a:lnTo>
                    <a:lnTo>
                      <a:pt x="0" y="422802"/>
                    </a:lnTo>
                  </a:path>
                </a:pathLst>
              </a:custGeom>
              <a:noFill/>
              <a:ln>
                <a:tailEnd type="arrow"/>
              </a:ln>
            </p:spPr>
            <p:style>
              <a:lnRef idx="1">
                <a:schemeClr val="accent5">
                  <a:hueOff val="-8734026"/>
                  <a:satOff val="-13522"/>
                  <a:lumOff val="0"/>
                  <a:alphaOff val="0"/>
                </a:schemeClr>
              </a:lnRef>
              <a:fillRef idx="0">
                <a:scrgbClr r="0" g="0" b="0"/>
              </a:fillRef>
              <a:effectRef idx="0">
                <a:scrgbClr r="0" g="0" b="0"/>
              </a:effectRef>
              <a:fontRef idx="minor">
                <a:schemeClr val="tx1">
                  <a:hueOff val="0"/>
                  <a:satOff val="0"/>
                  <a:lumOff val="0"/>
                  <a:alphaOff val="0"/>
                </a:schemeClr>
              </a:fontRef>
            </p:style>
          </p:sp>
          <p:sp>
            <p:nvSpPr>
              <p:cNvPr id="106" name="Straight Connector 32"/>
              <p:cNvSpPr/>
              <p:nvPr/>
            </p:nvSpPr>
            <p:spPr>
              <a:xfrm>
                <a:off x="5401824" y="3028058"/>
                <a:ext cx="364413" cy="453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755650">
                  <a:lnSpc>
                    <a:spcPct val="90000"/>
                  </a:lnSpc>
                  <a:spcBef>
                    <a:spcPct val="0"/>
                  </a:spcBef>
                  <a:spcAft>
                    <a:spcPct val="35000"/>
                  </a:spcAft>
                </a:pPr>
                <a:endParaRPr lang="en-US" sz="1700" kern="1200"/>
              </a:p>
            </p:txBody>
          </p:sp>
        </p:grpSp>
        <p:grpSp>
          <p:nvGrpSpPr>
            <p:cNvPr id="107" name="Group 106"/>
            <p:cNvGrpSpPr/>
            <p:nvPr/>
          </p:nvGrpSpPr>
          <p:grpSpPr>
            <a:xfrm>
              <a:off x="8747420" y="3531872"/>
              <a:ext cx="1971315" cy="1182789"/>
              <a:chOff x="8235450" y="1637935"/>
              <a:chExt cx="1971315" cy="1182789"/>
            </a:xfrm>
          </p:grpSpPr>
          <p:sp>
            <p:nvSpPr>
              <p:cNvPr id="108" name="Rectangle 107"/>
              <p:cNvSpPr/>
              <p:nvPr/>
            </p:nvSpPr>
            <p:spPr>
              <a:xfrm>
                <a:off x="8235450" y="1637935"/>
                <a:ext cx="1971315" cy="1182789"/>
              </a:xfrm>
              <a:prstGeom prst="rect">
                <a:avLst/>
              </a:prstGeom>
            </p:spPr>
            <p:style>
              <a:lnRef idx="2">
                <a:schemeClr val="lt1">
                  <a:hueOff val="0"/>
                  <a:satOff val="0"/>
                  <a:lumOff val="0"/>
                  <a:alphaOff val="0"/>
                </a:schemeClr>
              </a:lnRef>
              <a:fillRef idx="1">
                <a:schemeClr val="accent5">
                  <a:hueOff val="-7763579"/>
                  <a:satOff val="-12020"/>
                  <a:lumOff val="0"/>
                  <a:alphaOff val="0"/>
                </a:schemeClr>
              </a:fillRef>
              <a:effectRef idx="0">
                <a:schemeClr val="accent5">
                  <a:hueOff val="-7763579"/>
                  <a:satOff val="-12020"/>
                  <a:lumOff val="0"/>
                  <a:alphaOff val="0"/>
                </a:schemeClr>
              </a:effectRef>
              <a:fontRef idx="minor">
                <a:schemeClr val="lt1"/>
              </a:fontRef>
            </p:style>
          </p:sp>
          <p:sp>
            <p:nvSpPr>
              <p:cNvPr id="109" name="Rectangle 108"/>
              <p:cNvSpPr/>
              <p:nvPr/>
            </p:nvSpPr>
            <p:spPr>
              <a:xfrm>
                <a:off x="8235450" y="1637935"/>
                <a:ext cx="1971315" cy="11827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ar-SA" sz="1700" kern="1200" smtClean="0"/>
                  <a:t>توثيق هذه الاتفاقيات في نموذج خطة إجراءات حالة</a:t>
                </a:r>
              </a:p>
            </p:txBody>
          </p:sp>
        </p:grpSp>
        <p:grpSp>
          <p:nvGrpSpPr>
            <p:cNvPr id="110" name="Group 109"/>
            <p:cNvGrpSpPr/>
            <p:nvPr/>
          </p:nvGrpSpPr>
          <p:grpSpPr>
            <a:xfrm>
              <a:off x="3442781" y="5713738"/>
              <a:ext cx="422802" cy="91440"/>
              <a:chOff x="2930811" y="3819801"/>
              <a:chExt cx="422802" cy="91440"/>
            </a:xfrm>
          </p:grpSpPr>
          <p:sp>
            <p:nvSpPr>
              <p:cNvPr id="111" name="Straight Connector 35"/>
              <p:cNvSpPr/>
              <p:nvPr/>
            </p:nvSpPr>
            <p:spPr>
              <a:xfrm>
                <a:off x="2930811" y="3819801"/>
                <a:ext cx="422802" cy="91440"/>
              </a:xfrm>
              <a:custGeom>
                <a:avLst/>
                <a:gdLst/>
                <a:ahLst/>
                <a:cxnLst/>
                <a:rect l="0" t="0" r="0" b="0"/>
                <a:pathLst>
                  <a:path>
                    <a:moveTo>
                      <a:pt x="0" y="45720"/>
                    </a:moveTo>
                    <a:lnTo>
                      <a:pt x="422802" y="45720"/>
                    </a:lnTo>
                  </a:path>
                </a:pathLst>
              </a:custGeom>
              <a:noFill/>
              <a:ln>
                <a:tailEnd type="arrow"/>
              </a:ln>
            </p:spPr>
            <p:style>
              <a:lnRef idx="1">
                <a:schemeClr val="accent5">
                  <a:hueOff val="-9981745"/>
                  <a:satOff val="-15454"/>
                  <a:lumOff val="0"/>
                  <a:alphaOff val="0"/>
                </a:schemeClr>
              </a:lnRef>
              <a:fillRef idx="0">
                <a:scrgbClr r="0" g="0" b="0"/>
              </a:fillRef>
              <a:effectRef idx="0">
                <a:scrgbClr r="0" g="0" b="0"/>
              </a:effectRef>
              <a:fontRef idx="minor">
                <a:schemeClr val="tx1">
                  <a:hueOff val="0"/>
                  <a:satOff val="0"/>
                  <a:lumOff val="0"/>
                  <a:alphaOff val="0"/>
                </a:schemeClr>
              </a:fontRef>
            </p:style>
          </p:sp>
          <p:sp>
            <p:nvSpPr>
              <p:cNvPr id="112" name="Straight Connector 36"/>
              <p:cNvSpPr/>
              <p:nvPr/>
            </p:nvSpPr>
            <p:spPr>
              <a:xfrm>
                <a:off x="3130877" y="3863254"/>
                <a:ext cx="22670" cy="453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700" tIns="0" rIns="12700" bIns="0" numCol="1" spcCol="1270" anchor="ctr" anchorCtr="0">
                <a:noAutofit/>
              </a:bodyPr>
              <a:lstStyle/>
              <a:p>
                <a:pPr lvl="0" algn="ctr" defTabSz="755650">
                  <a:lnSpc>
                    <a:spcPct val="90000"/>
                  </a:lnSpc>
                  <a:spcBef>
                    <a:spcPct val="0"/>
                  </a:spcBef>
                  <a:spcAft>
                    <a:spcPct val="35000"/>
                  </a:spcAft>
                </a:pPr>
                <a:endParaRPr lang="en-US" sz="1700" kern="1200"/>
              </a:p>
            </p:txBody>
          </p:sp>
        </p:grpSp>
        <p:grpSp>
          <p:nvGrpSpPr>
            <p:cNvPr id="113" name="Group 112"/>
            <p:cNvGrpSpPr/>
            <p:nvPr/>
          </p:nvGrpSpPr>
          <p:grpSpPr>
            <a:xfrm>
              <a:off x="1473265" y="5168064"/>
              <a:ext cx="1971315" cy="1182789"/>
              <a:chOff x="961295" y="3274127"/>
              <a:chExt cx="1971315" cy="1182789"/>
            </a:xfrm>
          </p:grpSpPr>
          <p:sp>
            <p:nvSpPr>
              <p:cNvPr id="114" name="Rectangle 113"/>
              <p:cNvSpPr/>
              <p:nvPr/>
            </p:nvSpPr>
            <p:spPr>
              <a:xfrm>
                <a:off x="961295" y="3274127"/>
                <a:ext cx="1971315" cy="1182789"/>
              </a:xfrm>
              <a:prstGeom prst="rect">
                <a:avLst/>
              </a:prstGeom>
            </p:spPr>
            <p:style>
              <a:lnRef idx="2">
                <a:schemeClr val="lt1">
                  <a:hueOff val="0"/>
                  <a:satOff val="0"/>
                  <a:lumOff val="0"/>
                  <a:alphaOff val="0"/>
                </a:schemeClr>
              </a:lnRef>
              <a:fillRef idx="1">
                <a:schemeClr val="accent5">
                  <a:hueOff val="-8872662"/>
                  <a:satOff val="-13737"/>
                  <a:lumOff val="0"/>
                  <a:alphaOff val="0"/>
                </a:schemeClr>
              </a:fillRef>
              <a:effectRef idx="0">
                <a:schemeClr val="accent5">
                  <a:hueOff val="-8872662"/>
                  <a:satOff val="-13737"/>
                  <a:lumOff val="0"/>
                  <a:alphaOff val="0"/>
                </a:schemeClr>
              </a:effectRef>
              <a:fontRef idx="minor">
                <a:schemeClr val="lt1"/>
              </a:fontRef>
            </p:style>
          </p:sp>
          <p:sp>
            <p:nvSpPr>
              <p:cNvPr id="115" name="Rectangle 114"/>
              <p:cNvSpPr/>
              <p:nvPr/>
            </p:nvSpPr>
            <p:spPr>
              <a:xfrm>
                <a:off x="961295" y="3274127"/>
                <a:ext cx="1971315" cy="11827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ar-SA" sz="1700" kern="1200" smtClean="0"/>
                  <a:t>تحديد الوقت والمكان لاجتماع المتابعة</a:t>
                </a:r>
              </a:p>
            </p:txBody>
          </p:sp>
        </p:grpSp>
        <p:grpSp>
          <p:nvGrpSpPr>
            <p:cNvPr id="116" name="Group 115"/>
            <p:cNvGrpSpPr/>
            <p:nvPr/>
          </p:nvGrpSpPr>
          <p:grpSpPr>
            <a:xfrm>
              <a:off x="3897984" y="5168064"/>
              <a:ext cx="1971315" cy="1182789"/>
              <a:chOff x="3386014" y="3274127"/>
              <a:chExt cx="1971315" cy="1182789"/>
            </a:xfrm>
          </p:grpSpPr>
          <p:sp>
            <p:nvSpPr>
              <p:cNvPr id="117" name="Rectangle 116"/>
              <p:cNvSpPr/>
              <p:nvPr/>
            </p:nvSpPr>
            <p:spPr>
              <a:xfrm>
                <a:off x="3386014" y="3274127"/>
                <a:ext cx="1971315" cy="1182789"/>
              </a:xfrm>
              <a:prstGeom prst="rect">
                <a:avLst/>
              </a:prstGeom>
            </p:spPr>
            <p:style>
              <a:lnRef idx="2">
                <a:schemeClr val="lt1">
                  <a:hueOff val="0"/>
                  <a:satOff val="0"/>
                  <a:lumOff val="0"/>
                  <a:alphaOff val="0"/>
                </a:schemeClr>
              </a:lnRef>
              <a:fillRef idx="1">
                <a:schemeClr val="accent5">
                  <a:hueOff val="-9981745"/>
                  <a:satOff val="-15454"/>
                  <a:lumOff val="0"/>
                  <a:alphaOff val="0"/>
                </a:schemeClr>
              </a:fillRef>
              <a:effectRef idx="0">
                <a:schemeClr val="accent5">
                  <a:hueOff val="-9981745"/>
                  <a:satOff val="-15454"/>
                  <a:lumOff val="0"/>
                  <a:alphaOff val="0"/>
                </a:schemeClr>
              </a:effectRef>
              <a:fontRef idx="minor">
                <a:schemeClr val="lt1"/>
              </a:fontRef>
            </p:style>
          </p:sp>
          <p:sp>
            <p:nvSpPr>
              <p:cNvPr id="118" name="Rectangle 117"/>
              <p:cNvSpPr/>
              <p:nvPr/>
            </p:nvSpPr>
            <p:spPr>
              <a:xfrm>
                <a:off x="3386014" y="3274127"/>
                <a:ext cx="1971315" cy="11827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904" tIns="120904" rIns="120904" bIns="120904" numCol="1" spcCol="1270" anchor="ctr" anchorCtr="0">
                <a:noAutofit/>
              </a:bodyPr>
              <a:lstStyle/>
              <a:p>
                <a:pPr lvl="0" algn="ctr" defTabSz="755650" rtl="1">
                  <a:lnSpc>
                    <a:spcPct val="90000"/>
                  </a:lnSpc>
                  <a:spcBef>
                    <a:spcPct val="0"/>
                  </a:spcBef>
                  <a:spcAft>
                    <a:spcPct val="35000"/>
                  </a:spcAft>
                </a:pPr>
                <a:r>
                  <a:rPr lang="ar-SA" sz="1700" kern="1200" smtClean="0"/>
                  <a:t>مناقشة أي مسائل أو مخاوف مع المشرف الخاص بك</a:t>
                </a:r>
              </a:p>
            </p:txBody>
          </p:sp>
        </p:grpSp>
      </p:grpSp>
    </p:spTree>
    <p:extLst>
      <p:ext uri="{BB962C8B-B14F-4D97-AF65-F5344CB8AC3E}">
        <p14:creationId xmlns:p14="http://schemas.microsoft.com/office/powerpoint/2010/main" val="2278716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التلخيص والتحقق</a:t>
            </a:r>
            <a:endParaRPr spc="0" dirty="0">
              <a:cs typeface="+mn-cs"/>
            </a:endParaRPr>
          </a:p>
        </p:txBody>
      </p:sp>
      <p:sp>
        <p:nvSpPr>
          <p:cNvPr id="3" name="Content Placeholder 2"/>
          <p:cNvSpPr>
            <a:spLocks noGrp="1"/>
          </p:cNvSpPr>
          <p:nvPr>
            <p:ph idx="1"/>
          </p:nvPr>
        </p:nvSpPr>
        <p:spPr>
          <a:xfrm>
            <a:off x="1455738" y="2236124"/>
            <a:ext cx="9720262" cy="4022725"/>
          </a:xfrm>
        </p:spPr>
        <p:txBody>
          <a:bodyPr/>
          <a:lstStyle/>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تلخيص احتياجات السلامة والاحتياجات الطبية والنفسية والاجتماعية والقانونية </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تحقق مع الناجي/الناجية أن ذلك هو ما يفهمه/تفهمه أيضاً</a:t>
            </a:r>
          </a:p>
        </p:txBody>
      </p:sp>
      <p:sp>
        <p:nvSpPr>
          <p:cNvPr id="6" name="Oval Callout 5"/>
          <p:cNvSpPr/>
          <p:nvPr/>
        </p:nvSpPr>
        <p:spPr>
          <a:xfrm flipH="1">
            <a:off x="2484980" y="3506261"/>
            <a:ext cx="6798366" cy="2809460"/>
          </a:xfrm>
          <a:prstGeom prst="wedgeEllipseCallou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ar-SA" dirty="0"/>
          </a:p>
          <a:p>
            <a:pPr algn="ctr" rtl="1"/>
            <a:r>
              <a:rPr lang="ar-SA" dirty="0">
                <a:solidFill>
                  <a:schemeClr val="tx1"/>
                </a:solidFill>
                <a:latin typeface="Arial"/>
                <a:cs typeface="Arial"/>
              </a:rPr>
              <a:t>بناءً على حديثنا، أفهم أنك قلق/قلقة بشأن سلامتك عند الرجوع إلى المنزل، وأنك لا تحتاج/تحتاجين إلى عناية طبية في هذا الوقت، وأنك لست متأكد/متأكدة  حتى الآن بشأن أي عمليات قانونية وأنك تشعر/تشعرين بالقلق والحزن والخوف الآن. هل هذا صحيح أم هل هناك أي شيء نحتاج إلى إضافته؟</a:t>
            </a:r>
          </a:p>
          <a:p>
            <a:pPr algn="ctr" rtl="1"/>
            <a:endParaRPr lang="ar-SA" dirty="0"/>
          </a:p>
        </p:txBody>
      </p:sp>
    </p:spTree>
    <p:extLst>
      <p:ext uri="{BB962C8B-B14F-4D97-AF65-F5344CB8AC3E}">
        <p14:creationId xmlns:p14="http://schemas.microsoft.com/office/powerpoint/2010/main" val="114130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مناقشة كل احتياجات الخدمات وتحديد الأهداف، الأهداف الشخصية</a:t>
            </a:r>
            <a:endParaRPr spc="0" dirty="0">
              <a:cs typeface="+mn-cs"/>
            </a:endParaRPr>
          </a:p>
        </p:txBody>
      </p:sp>
      <p:sp>
        <p:nvSpPr>
          <p:cNvPr id="3" name="Content Placeholder 2"/>
          <p:cNvSpPr>
            <a:spLocks noGrp="1"/>
          </p:cNvSpPr>
          <p:nvPr>
            <p:ph idx="1"/>
          </p:nvPr>
        </p:nvSpPr>
        <p:spPr>
          <a:xfrm>
            <a:off x="2160493" y="2246243"/>
            <a:ext cx="9305742" cy="4022725"/>
          </a:xfrm>
        </p:spPr>
        <p:txBody>
          <a:bodyPr/>
          <a:lstStyle/>
          <a:p>
            <a:pPr indent="-457200" algn="r" rtl="1">
              <a:buFont typeface="Arial" pitchFamily="34" charset="0"/>
              <a:buChar char="•"/>
            </a:pPr>
            <a:r>
              <a:rPr lang="ar-SA" sz="2400" spc="0" dirty="0">
                <a:solidFill>
                  <a:schemeClr val="tx1"/>
                </a:solidFill>
                <a:latin typeface="Arial"/>
                <a:cs typeface="Arial"/>
              </a:rPr>
              <a:t>مناقشة كل حاجة محددة من الحاجات مع الناجي/الناجية</a:t>
            </a:r>
          </a:p>
          <a:p>
            <a:pPr indent="-457200" algn="r" rtl="1">
              <a:buFont typeface="Arial" pitchFamily="34" charset="0"/>
              <a:buChar char="•"/>
            </a:pPr>
            <a:r>
              <a:rPr lang="ar-SA" sz="2400" spc="0" dirty="0">
                <a:solidFill>
                  <a:schemeClr val="tx1"/>
                </a:solidFill>
                <a:latin typeface="Arial"/>
                <a:cs typeface="Arial"/>
              </a:rPr>
              <a:t>شرح التدخلات أو الخدمات المتاحة التي قد تساعد على تلبية احتياجاته/احتياجاتها</a:t>
            </a:r>
          </a:p>
          <a:p>
            <a:pPr indent="-457200" algn="r" rtl="1">
              <a:buFont typeface="Arial" pitchFamily="34" charset="0"/>
              <a:buChar char="•"/>
            </a:pPr>
            <a:r>
              <a:rPr lang="ar-SA" sz="2400" spc="0" dirty="0">
                <a:solidFill>
                  <a:schemeClr val="tx1"/>
                </a:solidFill>
                <a:latin typeface="Arial"/>
                <a:cs typeface="Arial"/>
              </a:rPr>
              <a:t>مناقشة وتحديد الأهداف الشخصية </a:t>
            </a:r>
          </a:p>
          <a:p>
            <a:pPr indent="-457200" rtl="1">
              <a:buFont typeface="Arial" pitchFamily="34" charset="0"/>
              <a:buChar char="•"/>
            </a:pPr>
            <a:endParaRPr lang="ar-SA" sz="2400" spc="0" dirty="0">
              <a:solidFill>
                <a:schemeClr val="tx1"/>
              </a:solidFill>
            </a:endParaRPr>
          </a:p>
        </p:txBody>
      </p:sp>
    </p:spTree>
    <p:extLst>
      <p:ext uri="{BB962C8B-B14F-4D97-AF65-F5344CB8AC3E}">
        <p14:creationId xmlns:p14="http://schemas.microsoft.com/office/powerpoint/2010/main" val="7864364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6855</TotalTime>
  <Words>2875</Words>
  <Application>Microsoft Office PowerPoint</Application>
  <PresentationFormat>Widescreen</PresentationFormat>
  <Paragraphs>239</Paragraphs>
  <Slides>19</Slides>
  <Notes>19</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19</vt:i4>
      </vt:variant>
    </vt:vector>
  </HeadingPairs>
  <TitlesOfParts>
    <vt:vector size="31" baseType="lpstr">
      <vt:lpstr>MS PGothic</vt:lpstr>
      <vt:lpstr>Arial</vt:lpstr>
      <vt:lpstr>Calibri</vt:lpstr>
      <vt:lpstr>Franklin Gothic Book</vt:lpstr>
      <vt:lpstr>Franklin Gothic Medium</vt:lpstr>
      <vt:lpstr>Times New Roman</vt:lpstr>
      <vt:lpstr>Tw Cen MT</vt:lpstr>
      <vt:lpstr>Wingdings</vt:lpstr>
      <vt:lpstr>Wingdings 3</vt:lpstr>
      <vt:lpstr>IRC-Module-Template-V2</vt:lpstr>
      <vt:lpstr>1_IRC-Module-Template-V2</vt:lpstr>
      <vt:lpstr>2_IRC-Module-Template-V2</vt:lpstr>
      <vt:lpstr>PowerPoint Presentation</vt:lpstr>
      <vt:lpstr>الخطوة 3: تخطيط إجراءات الحالة</vt:lpstr>
      <vt:lpstr>الأهداف</vt:lpstr>
      <vt:lpstr>خطوات إدارة الحالة التي تركز على الناجين/الناجيات</vt:lpstr>
      <vt:lpstr>الخطوة 3</vt:lpstr>
      <vt:lpstr>تخطيط إجراءات الحالة – ماذا يكون؟</vt:lpstr>
      <vt:lpstr>كيفية وضع خطة إجراءات حالة</vt:lpstr>
      <vt:lpstr>التلخيص والتحقق</vt:lpstr>
      <vt:lpstr>مناقشة كل احتياجات الخدمات وتحديد الأهداف، الأهداف الشخصية</vt:lpstr>
      <vt:lpstr>النشاط: رسم خريطة الاحتياجات</vt:lpstr>
      <vt:lpstr>تخطيط السلامة</vt:lpstr>
      <vt:lpstr>النشاط:  تخطيط السلامة</vt:lpstr>
      <vt:lpstr>الإحالات - من وماذا ومتى؟</vt:lpstr>
      <vt:lpstr>النشاط:  الخدمات</vt:lpstr>
      <vt:lpstr>توثيق الخطة</vt:lpstr>
      <vt:lpstr>تخطيط المتابعة </vt:lpstr>
      <vt:lpstr>إجراء مناقشة مع المشرف الخاص بك </vt:lpstr>
      <vt:lpstr>النشاط: استنتاج الخلاصة</vt:lpstr>
      <vt:lpstr>الإنهاء</vt:lpstr>
    </vt:vector>
  </TitlesOfParts>
  <Company>IRC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2: Assessment</dc:title>
  <dc:creator>Jessica Dalpe</dc:creator>
  <cp:lastModifiedBy>ahmed soliman</cp:lastModifiedBy>
  <cp:revision>69</cp:revision>
  <dcterms:created xsi:type="dcterms:W3CDTF">2016-02-19T16:14:01Z</dcterms:created>
  <dcterms:modified xsi:type="dcterms:W3CDTF">2017-10-05T19:02:02Z</dcterms:modified>
</cp:coreProperties>
</file>